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749" r:id="rId2"/>
    <p:sldId id="750" r:id="rId3"/>
    <p:sldId id="751" r:id="rId4"/>
    <p:sldId id="787" r:id="rId5"/>
    <p:sldId id="789" r:id="rId6"/>
    <p:sldId id="793" r:id="rId7"/>
    <p:sldId id="798" r:id="rId8"/>
    <p:sldId id="820" r:id="rId9"/>
    <p:sldId id="821" r:id="rId10"/>
    <p:sldId id="822" r:id="rId11"/>
    <p:sldId id="823" r:id="rId12"/>
    <p:sldId id="824" r:id="rId13"/>
    <p:sldId id="830" r:id="rId14"/>
    <p:sldId id="825" r:id="rId15"/>
    <p:sldId id="828" r:id="rId16"/>
    <p:sldId id="756" r:id="rId17"/>
    <p:sldId id="755" r:id="rId18"/>
    <p:sldId id="757" r:id="rId19"/>
    <p:sldId id="759" r:id="rId20"/>
    <p:sldId id="760" r:id="rId21"/>
    <p:sldId id="768" r:id="rId22"/>
    <p:sldId id="775" r:id="rId23"/>
    <p:sldId id="769" r:id="rId24"/>
    <p:sldId id="776" r:id="rId25"/>
    <p:sldId id="777" r:id="rId26"/>
    <p:sldId id="778" r:id="rId27"/>
    <p:sldId id="779" r:id="rId28"/>
    <p:sldId id="761" r:id="rId29"/>
    <p:sldId id="763" r:id="rId30"/>
    <p:sldId id="765" r:id="rId31"/>
    <p:sldId id="767" r:id="rId32"/>
    <p:sldId id="766" r:id="rId33"/>
    <p:sldId id="831" r:id="rId34"/>
    <p:sldId id="832" r:id="rId35"/>
    <p:sldId id="834" r:id="rId36"/>
    <p:sldId id="833" r:id="rId37"/>
    <p:sldId id="835" r:id="rId38"/>
    <p:sldId id="836" r:id="rId39"/>
    <p:sldId id="837" r:id="rId40"/>
    <p:sldId id="838" r:id="rId41"/>
    <p:sldId id="839" r:id="rId42"/>
    <p:sldId id="840" r:id="rId43"/>
    <p:sldId id="841" r:id="rId44"/>
    <p:sldId id="786" r:id="rId45"/>
  </p:sldIdLst>
  <p:sldSz cx="9906000" cy="6858000" type="A4"/>
  <p:notesSz cx="6807200" cy="9939338"/>
  <p:custDataLst>
    <p:tags r:id="rId48"/>
  </p:custDataLst>
  <p:defaultTextStyle>
    <a:defPPr>
      <a:defRPr lang="ja-JP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0" userDrawn="1">
          <p15:clr>
            <a:srgbClr val="A4A3A4"/>
          </p15:clr>
        </p15:guide>
        <p15:guide id="2" pos="39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FFDCFF"/>
    <a:srgbClr val="FFCC66"/>
    <a:srgbClr val="FFCCFF"/>
    <a:srgbClr val="FD9913"/>
    <a:srgbClr val="003399"/>
    <a:srgbClr val="FF3300"/>
    <a:srgbClr val="D750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59"/>
    <p:restoredTop sz="94660"/>
  </p:normalViewPr>
  <p:slideViewPr>
    <p:cSldViewPr showGuides="1">
      <p:cViewPr varScale="1">
        <p:scale>
          <a:sx n="114" d="100"/>
          <a:sy n="114" d="100"/>
        </p:scale>
        <p:origin x="-1434" y="-96"/>
      </p:cViewPr>
      <p:guideLst>
        <p:guide orient="horz" pos="1480"/>
        <p:guide pos="3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t" anchorCtr="0" compatLnSpc="1"/>
          <a:lstStyle>
            <a:lvl1pPr algn="l" defTabSz="922655">
              <a:lnSpc>
                <a:spcPct val="100000"/>
              </a:lnSpc>
              <a:spcBef>
                <a:spcPct val="0"/>
              </a:spcBef>
              <a:defRPr kumimoji="1" sz="1200" b="0">
                <a:ea typeface="MS PGothic" panose="020B0600070205080204" pitchFamily="34" charset="-128"/>
              </a:defRPr>
            </a:lvl1pPr>
          </a:lstStyle>
          <a:p>
            <a:pPr marL="0" marR="0" lvl="0" indent="0" algn="l" defTabSz="9226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t" anchorCtr="0" compatLnSpc="1"/>
          <a:lstStyle>
            <a:lvl1pPr algn="r" defTabSz="922655">
              <a:lnSpc>
                <a:spcPct val="100000"/>
              </a:lnSpc>
              <a:spcBef>
                <a:spcPct val="0"/>
              </a:spcBef>
              <a:defRPr kumimoji="1" sz="1200" b="0">
                <a:ea typeface="MS PGothic" panose="020B0600070205080204" pitchFamily="34" charset="-128"/>
              </a:defRPr>
            </a:lvl1pPr>
          </a:lstStyle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b" anchorCtr="0" compatLnSpc="1"/>
          <a:lstStyle>
            <a:lvl1pPr algn="l" defTabSz="922655">
              <a:lnSpc>
                <a:spcPct val="100000"/>
              </a:lnSpc>
              <a:spcBef>
                <a:spcPct val="0"/>
              </a:spcBef>
              <a:defRPr kumimoji="1" sz="1200" b="0">
                <a:ea typeface="MS PGothic" panose="020B0600070205080204" pitchFamily="34" charset="-128"/>
              </a:defRPr>
            </a:lvl1pPr>
          </a:lstStyle>
          <a:p>
            <a:pPr marL="0" marR="0" lvl="0" indent="0" algn="l" defTabSz="9226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b" anchorCtr="0" compatLnSpc="1"/>
          <a:lstStyle/>
          <a:p>
            <a:pPr lvl="0" algn="r" defTabSz="922655" eaLnBrk="1" fontAlgn="base" hangingPunct="1"/>
            <a:fld id="{9A0DB2DC-4C9A-4742-B13C-FB6460FD3503}" type="slidenum">
              <a:rPr lang="en-US" altLang="ja-JP" sz="1200" b="0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algn="r" defTabSz="922655" eaLnBrk="1" fontAlgn="base" hangingPunct="1"/>
              <a:t>‹#›</a:t>
            </a:fld>
            <a:endParaRPr lang="en-US" altLang="ja-JP" sz="1200" b="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279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t" anchorCtr="0" compatLnSpc="1">
            <a:spAutoFit/>
          </a:bodyPr>
          <a:lstStyle>
            <a:lvl1pPr algn="l" defTabSz="922655">
              <a:lnSpc>
                <a:spcPct val="100000"/>
              </a:lnSpc>
              <a:spcBef>
                <a:spcPct val="50000"/>
              </a:spcBef>
              <a:defRPr kumimoji="1" sz="120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defRPr>
            </a:lvl1pPr>
          </a:lstStyle>
          <a:p>
            <a:pPr marL="0" marR="0" lvl="0" indent="0" algn="l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30525" cy="279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t" anchorCtr="0" compatLnSpc="1">
            <a:spAutoFit/>
          </a:bodyPr>
          <a:lstStyle>
            <a:lvl1pPr algn="r" defTabSz="922655">
              <a:lnSpc>
                <a:spcPct val="100000"/>
              </a:lnSpc>
              <a:spcBef>
                <a:spcPct val="50000"/>
              </a:spcBef>
              <a:defRPr kumimoji="1" sz="120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defRPr>
            </a:lvl1pPr>
          </a:lstStyle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8350" y="768350"/>
            <a:ext cx="5332413" cy="36909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691063"/>
            <a:ext cx="4937125" cy="1246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t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マスター テキストの書式設定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第 </a:t>
            </a:r>
            <a:r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2 </a:t>
            </a: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レベル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第 </a:t>
            </a:r>
            <a:r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3 </a:t>
            </a: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レベル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第 </a:t>
            </a:r>
            <a:r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4 </a:t>
            </a: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レベル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第 </a:t>
            </a:r>
            <a:r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5 </a:t>
            </a: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レベル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39300"/>
            <a:ext cx="2930525" cy="279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b" anchorCtr="0" compatLnSpc="1">
            <a:spAutoFit/>
          </a:bodyPr>
          <a:lstStyle>
            <a:lvl1pPr algn="l" defTabSz="922655">
              <a:lnSpc>
                <a:spcPct val="100000"/>
              </a:lnSpc>
              <a:spcBef>
                <a:spcPct val="50000"/>
              </a:spcBef>
              <a:defRPr kumimoji="1" sz="120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defRPr>
            </a:lvl1pPr>
          </a:lstStyle>
          <a:p>
            <a:pPr marL="0" marR="0" lvl="0" indent="0" algn="l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5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639300"/>
            <a:ext cx="2930525" cy="279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b" anchorCtr="0" compatLnSpc="1">
            <a:spAutoFit/>
          </a:bodyPr>
          <a:lstStyle/>
          <a:p>
            <a:pPr lvl="0" algn="r" defTabSz="922655" eaLnBrk="1" fontAlgn="base" hangingPunct="1">
              <a:spcBef>
                <a:spcPct val="50000"/>
              </a:spcBef>
            </a:pPr>
            <a:fld id="{9A0DB2DC-4C9A-4742-B13C-FB6460FD3503}" type="slidenum">
              <a:rPr lang="en-US" altLang="ja-JP" sz="1200" strike="noStrike" noProof="1" dirty="0">
                <a:solidFill>
                  <a:srgbClr val="3366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algn="r" defTabSz="922655" eaLnBrk="1" fontAlgn="base" hangingPunct="1">
                <a:spcBef>
                  <a:spcPct val="50000"/>
                </a:spcBef>
              </a:pPr>
              <a:t>‹#›</a:t>
            </a:fld>
            <a:endParaRPr lang="en-US" altLang="ja-JP" sz="1200" strike="noStrike" noProof="1">
              <a:solidFill>
                <a:srgbClr val="3366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Mincho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Mincho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Mincho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Mincho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Mincho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0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4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2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8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6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4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2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6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4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2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8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6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4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2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8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8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6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4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2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2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2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8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lstStyle/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lstStyle/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265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kumimoji="0" lang="en-US" altLang="ja-JP" sz="1200" b="1" i="0" u="none" strike="noStrike" kern="1200" cap="none" spc="0" normalizeH="0" baseline="0" noProof="1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ja-JP" altLang="en-US" strike="noStrike" noProof="1" smtClean="0"/>
              <a:t>マスタ サブタイトルの書式設定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ja-JP" altLang="en-US" strike="noStrike" noProof="1" smtClean="0"/>
              <a:t>マスタ テキストの書式設定</a:t>
            </a:r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ja-JP" altLang="en-US" strike="noStrike" noProof="1" smtClean="0"/>
              <a:t>マスタ テキストの書式設定</a:t>
            </a:r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ja-JP" altLang="en-US" strike="noStrike" noProof="1" smtClean="0"/>
              <a:t>マスタ テキストの書式設定</a:t>
            </a:r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ja-JP" altLang="en-US" strike="noStrike" noProof="1" smtClean="0"/>
              <a:t>マスタ テキストの書式設定</a:t>
            </a:r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ja-JP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1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1"/>
          <p:cNvSpPr txBox="1"/>
          <p:nvPr/>
        </p:nvSpPr>
        <p:spPr>
          <a:xfrm>
            <a:off x="2101850" y="1450975"/>
            <a:ext cx="6042025" cy="43999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4800" dirty="0">
                <a:latin typeface="Times New Roman" panose="02020603050405020304" pitchFamily="18" charset="0"/>
                <a:ea typeface="MS PGothic" panose="020B0600070205080204" pitchFamily="34" charset="-128"/>
              </a:rPr>
              <a:t>TKC日本法律数据</a:t>
            </a:r>
            <a:r>
              <a:rPr lang="zh-CN" altLang="en-US" sz="4800" dirty="0"/>
              <a:t>库</a:t>
            </a:r>
          </a:p>
          <a:p>
            <a:pPr algn="ctr"/>
            <a:r>
              <a:rPr lang="zh-CN" altLang="en-US" sz="4800" dirty="0">
                <a:latin typeface="Times New Roman" panose="02020603050405020304" pitchFamily="18" charset="0"/>
                <a:ea typeface="MS PGothic" panose="020B0600070205080204" pitchFamily="34" charset="-128"/>
              </a:rPr>
              <a:t>情况介</a:t>
            </a:r>
            <a:r>
              <a:rPr lang="zh-CN" altLang="en-US" sz="4800" dirty="0"/>
              <a:t>绍</a:t>
            </a:r>
          </a:p>
          <a:p>
            <a:pPr algn="ctr"/>
            <a:endParaRPr lang="zh-CN" altLang="en-US" sz="48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endParaRPr lang="zh-CN" altLang="en-US" sz="48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r>
              <a:rPr lang="zh-CN" altLang="en-US" sz="4800" dirty="0">
                <a:latin typeface="Times New Roman" panose="02020603050405020304" pitchFamily="18" charset="0"/>
                <a:ea typeface="MS PGothic" panose="020B0600070205080204" pitchFamily="34" charset="-128"/>
              </a:rPr>
              <a:t>  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CINFO-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现代信息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2025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年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月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33338" y="2614613"/>
          <a:ext cx="9824085" cy="179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630"/>
                <a:gridCol w="2341245"/>
                <a:gridCol w="1849120"/>
                <a:gridCol w="2625090"/>
              </a:tblGrid>
              <a:tr h="3124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模块名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收录起止卷期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收录时间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更新频率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 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 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新基本法コンメンタール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第1章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～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/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月1回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日評アーカイブズ・オンライン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第327冊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/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月1回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法学協会雑誌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1巻1号～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1884/3/15～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月1回／雑誌発行の1年後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国家学会雑誌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1巻1号～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1887/3/15～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隔月1回／雑誌発行の1年後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2" name="文本框 5"/>
          <p:cNvSpPr txBox="1"/>
          <p:nvPr/>
        </p:nvSpPr>
        <p:spPr>
          <a:xfrm>
            <a:off x="250825" y="4645025"/>
            <a:ext cx="9605963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出版物参考译名及介绍：</a:t>
            </a:r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《新基本法评论》：对日本各个领域与行业的基本法进行最为全面的解析与阐释，共包含</a:t>
            </a: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14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章内容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《日本评论数字化过刊》：收录日本评论社出版的《日本评论》杂志的内容，重点关注日本法律史方面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《法学协会杂志》：收录了『法学協会雑誌』的论文和评论、判例解释等的原文文献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《国家学会杂志》：收录了『国家学会雑誌』的论文及日本法学界权威人士撰写的典型判例的论述文章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3655" y="2614930"/>
          <a:ext cx="9824085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220"/>
                <a:gridCol w="2012950"/>
                <a:gridCol w="1942465"/>
                <a:gridCol w="2965450"/>
              </a:tblGrid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模块名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收录起止卷期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收录时间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更新频率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季刊労働法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1951/7/20～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年4回／雑誌発行の3ヶ月後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   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労働判例</a:t>
                      </a:r>
                      <a:r>
                        <a:rPr lang="ja-JP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ジャーナル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号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~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2012/3/15~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回／雑誌発行</a:t>
                      </a:r>
                      <a:r>
                        <a:rPr lang="ja-JP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から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週間以内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労働法学研究会報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2000~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——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労働法EX+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労働分野の法律・判例・委員会命令・通知・ガイドライン・ニュース等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随時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4" name="文本框 5"/>
          <p:cNvSpPr txBox="1"/>
          <p:nvPr/>
        </p:nvSpPr>
        <p:spPr>
          <a:xfrm>
            <a:off x="250825" y="4573270"/>
            <a:ext cx="9605963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出版物参考译名及介绍：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《劳动法季刊》：收录了『季刊労働法』的论文和评论、典型判例解析的原文及相关资料等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sym typeface="+mn-ea"/>
              </a:rPr>
              <a:t>·</a:t>
            </a:r>
            <a:r>
              <a:rPr lang="zh-CN" altLang="en-US" sz="1600">
                <a:ea typeface="宋体" panose="02010600030101010101" pitchFamily="2" charset="-122"/>
                <a:sym typeface="+mn-ea"/>
              </a:rPr>
              <a:t>《劳动法判例》：收录了</a:t>
            </a:r>
            <a:r>
              <a:rPr lang="en-US" altLang="zh-CN" sz="1600">
                <a:ea typeface="宋体" panose="02010600030101010101" pitchFamily="2" charset="-122"/>
                <a:sym typeface="+mn-ea"/>
              </a:rPr>
              <a:t>2012</a:t>
            </a:r>
            <a:r>
              <a:rPr lang="zh-CN" altLang="en-US" sz="1600">
                <a:ea typeface="宋体" panose="02010600030101010101" pitchFamily="2" charset="-122"/>
                <a:sym typeface="+mn-ea"/>
              </a:rPr>
              <a:t>年后的劳动法相关判例资料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sym typeface="+mn-ea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《劳动法法学研究会报》：收录</a:t>
            </a: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2000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年后的劳动法法学研究会会报内容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《劳动法事务》：重点关注日本劳动法的各个分支方面，收录大量判例及典型案例的解析资料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98425" y="2646045"/>
          <a:ext cx="9744075" cy="176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2213610"/>
                <a:gridCol w="3427095"/>
                <a:gridCol w="2335530"/>
              </a:tblGrid>
              <a:tr h="3454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模块名称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收录起始卷期号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收录时间覆盖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更新频率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旬刊経理情報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542号～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1989/1/1～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月3回／雑誌発行の1ヶ月後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企業会計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41巻1号～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1989/1/1～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月1回／雑誌発行の1ヶ月後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税務弘報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37巻1号～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1989/1/1～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月1回／雑誌発行の1ヶ月後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3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判例地方自治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1984/4/5～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月1回／雑誌発行の3ヶ月後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8" name="文本框 5"/>
          <p:cNvSpPr txBox="1"/>
          <p:nvPr/>
        </p:nvSpPr>
        <p:spPr>
          <a:xfrm>
            <a:off x="250825" y="4606925"/>
            <a:ext cx="9605963" cy="230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出版物参考译名及介绍：</a:t>
            </a:r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《经济事务旬刊》：刊登有关会计・税务・金融・证券・法务案例及解说、新规定与法令的释义等内容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《企业会计》：专门刊登会计学理论研究、会计制度研究、公司法等有关方面研究的文章原文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《税务通报》：收录了大量的有关日本税制改革的文章、最新税务问题的解说论文及相关资料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《日本地方自治判例》：收录了日本各个地区具有代表性的行政・民事裁判案例（地方自治判例）、以及重要判例解说。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98425" y="2646045"/>
          <a:ext cx="9744075" cy="185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020"/>
                <a:gridCol w="3268345"/>
                <a:gridCol w="2290445"/>
                <a:gridCol w="1866265"/>
              </a:tblGrid>
              <a:tr h="4781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模块名称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收录起始卷期号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收录时间覆盖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更新频率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478790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判例タイムズ（臨時増刊号含む）</a:t>
                      </a:r>
                    </a:p>
                  </a:txBody>
                  <a:tcPr marL="7937" marR="7937" marT="7937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輯～第</a:t>
                      </a:r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輯 </a:t>
                      </a:r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号～</a:t>
                      </a:r>
                    </a:p>
                  </a:txBody>
                  <a:tcPr marL="7937" marR="7937" marT="7937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1948/4/1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1949/3/20</a:t>
                      </a:r>
                      <a:b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</a:br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1950/4/15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</a:p>
                  </a:txBody>
                  <a:tcPr marL="7937" marR="7937" marT="7937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雑誌発行から</a:t>
                      </a:r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週間後</a:t>
                      </a:r>
                    </a:p>
                  </a:txBody>
                  <a:tcPr marL="7937" marR="7937" marT="7937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主要民事判例解説</a:t>
                      </a:r>
                    </a:p>
                  </a:txBody>
                  <a:tcPr marL="7937" marR="7937" marT="7937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昭和</a:t>
                      </a:r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年度～昭和</a:t>
                      </a:r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57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年度昭和</a:t>
                      </a:r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62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年度～平成</a:t>
                      </a:r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年度</a:t>
                      </a:r>
                    </a:p>
                  </a:txBody>
                  <a:tcPr marL="7937" marR="7937" marT="7937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1988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</a:p>
                  </a:txBody>
                  <a:tcPr marL="7937" marR="7937" marT="7937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回</a:t>
                      </a:r>
                    </a:p>
                  </a:txBody>
                  <a:tcPr marL="7937" marR="7937" marT="7937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別冊判例タイムズ</a:t>
                      </a:r>
                    </a:p>
                  </a:txBody>
                  <a:tcPr marL="7937" marR="7937" marT="7937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号～</a:t>
                      </a:r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号</a:t>
                      </a:r>
                    </a:p>
                  </a:txBody>
                  <a:tcPr marL="7937" marR="7937" marT="7937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1975/4/25</a:t>
                      </a:r>
                      <a:r>
                        <a:rPr lang="ja-JP" altLang="en-US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  <a:r>
                        <a:rPr lang="en-US" altLang="ja-JP" sz="14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2014/3/7</a:t>
                      </a:r>
                    </a:p>
                  </a:txBody>
                  <a:tcPr marL="7937" marR="7937" marT="7937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—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8" name="文本框 5"/>
          <p:cNvSpPr txBox="1"/>
          <p:nvPr/>
        </p:nvSpPr>
        <p:spPr>
          <a:xfrm>
            <a:off x="250825" y="4606925"/>
            <a:ext cx="9605963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出版物参考译名及介绍：</a:t>
            </a:r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《判例时报》：从创刊号到最新一期，株式会社判例时报社发行的《判例时报》及临时增刊号上刊登的论文、文章、判例评释、判例介绍等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《主要民事判例解说》：株式会社判例时报社发行的《主要民事判例解说》上刊登的判例评论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《其他判例时报》：从创刊号到第</a:t>
            </a: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37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号（</a:t>
            </a: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2014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年），株式会社判例时报社发行的《别册判例时报》上刊登的论文、文章、判例评释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185103" y="2564765"/>
          <a:ext cx="9603740" cy="3467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305"/>
                <a:gridCol w="2355850"/>
                <a:gridCol w="2556510"/>
                <a:gridCol w="2124075"/>
              </a:tblGrid>
              <a:tr h="397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模块名称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收录起始卷期号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收录时间范围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更新频率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刑事事件量刑データベース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平成10年以降のLEX/DB収録判例のうち、対象判例2,676件収録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随時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  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季刊刑事弁護・無罪判例要旨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1号～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1995/1/25～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年4回／雑誌発行の1年後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 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法律時報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1巻1号～</a:t>
                      </a:r>
                    </a:p>
                  </a:txBody>
                  <a:tcPr marL="7937" marR="7937" marT="7937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1929~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sz="1200" b="1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月1回／雑誌発行の1ヶ月後</a:t>
                      </a:r>
                    </a:p>
                  </a:txBody>
                  <a:tcPr marL="7937" marR="7937" marT="7937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  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学界回顧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2巻12号～</a:t>
                      </a:r>
                    </a:p>
                  </a:txBody>
                  <a:tcPr marL="7937" marR="7937" marT="7937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1930~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sz="1200" b="1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年1回／雑誌発行の1ヶ月後</a:t>
                      </a:r>
                    </a:p>
                  </a:txBody>
                  <a:tcPr marL="7937" marR="7937" marT="7937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  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判例回顧</a:t>
                      </a:r>
                      <a:r>
                        <a:rPr lang="ja-JP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と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展望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9巻12号～</a:t>
                      </a:r>
                    </a:p>
                  </a:txBody>
                  <a:tcPr marL="7937" marR="7937" marT="7937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1937~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sz="1200" b="1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年1回／雑誌発行の1ヶ月後</a:t>
                      </a:r>
                    </a:p>
                  </a:txBody>
                  <a:tcPr marL="7937" marR="7937" marT="7937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6" name="文本框 5"/>
          <p:cNvSpPr txBox="1"/>
          <p:nvPr/>
        </p:nvSpPr>
        <p:spPr>
          <a:xfrm>
            <a:off x="56515" y="5085080"/>
            <a:ext cx="9813925" cy="1706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《刑事事件量刑资料集》：提供了典型的刑事案件案例及量刑解说释义，附加有最为详细的佐证资料</a:t>
            </a:r>
          </a:p>
          <a:p>
            <a:pPr>
              <a:lnSpc>
                <a:spcPct val="150000"/>
              </a:lnSpc>
            </a:pPr>
            <a:r>
              <a:rPr lang="en-US" altLang="zh-CN" sz="1400">
                <a:sym typeface="+mn-ea"/>
              </a:rPr>
              <a:t>·</a:t>
            </a:r>
            <a:r>
              <a:rPr lang="zh-CN" altLang="en-US" sz="1400">
                <a:ea typeface="宋体" panose="02010600030101010101" pitchFamily="2" charset="-122"/>
                <a:sym typeface="+mn-ea"/>
              </a:rPr>
              <a:t>《刑事辩护季刊</a:t>
            </a:r>
            <a:r>
              <a:rPr lang="en-US" altLang="zh-CN" sz="1400"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sz="1400">
                <a:ea typeface="宋体" panose="02010600030101010101" pitchFamily="2" charset="-122"/>
                <a:sym typeface="+mn-ea"/>
              </a:rPr>
              <a:t>无罪判例概要》：关注刑事案件的辩护，尤其收录了无罪判例方面的深度解析文章</a:t>
            </a:r>
            <a:endParaRPr lang="zh-CN" altLang="en-US" sz="1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charset="-128"/>
                <a:sym typeface="+mn-ea"/>
              </a:rPr>
              <a:t>法律時報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》：株式会社日本评论社发行的《法律时报》上刊登的论文、文章以及判例评释等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charset="-128"/>
                <a:sym typeface="+mn-ea"/>
              </a:rPr>
              <a:t>学界回顧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》《</a:t>
            </a: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charset="-128"/>
                <a:sym typeface="+mn-ea"/>
              </a:rPr>
              <a:t>判例回顧</a:t>
            </a:r>
            <a:r>
              <a:rPr lang="ja-JP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charset="-128"/>
                <a:sym typeface="+mn-ea"/>
              </a:rPr>
              <a:t>と</a:t>
            </a: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charset="-128"/>
                <a:sym typeface="+mn-ea"/>
              </a:rPr>
              <a:t>展望》：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《法律时报》本刊中以《学界回顾》或形式发行的论文或临时增刊的《判例回顾与展望》中发行的论文，均以书目信息和正文的形式收录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/>
          <p:nvPr/>
        </p:nvSpPr>
        <p:spPr>
          <a:xfrm>
            <a:off x="687388" y="609600"/>
            <a:ext cx="8599487" cy="572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、数据库特点与特色</a:t>
            </a:r>
          </a:p>
          <a:p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）全日本唯一同时收录了[判例][法令][文献][法律期刊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法学杂志]的数据库，并且能够相互交叉立体检索</a:t>
            </a: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）收录了「有斐閣」出版社出版的法律文献，并长期保持着最友好的合作关系</a:t>
            </a:r>
          </a:p>
          <a:p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（3）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MS PGothic" panose="020B0600070205080204" pitchFamily="34" charset="-128"/>
              </a:rPr>
              <a:t>收录内容涉及日本宪法、刑法、劳动法、民商法和交通法等几乎日本所有法律法规，无所不包</a:t>
            </a:r>
          </a:p>
          <a:p>
            <a:pPr>
              <a:lnSpc>
                <a:spcPct val="150000"/>
              </a:lnSpc>
            </a:pP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（4）数据库内各个相关的判例法令文献之间都附有超链接，提高了检索与浏览效率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（5）数据库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MS PGothic" panose="020B0600070205080204" pitchFamily="34" charset="-128"/>
              </a:rPr>
              <a:t>目前收录超过260万篇文献，每天进行更新，资源量增加速度快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MS PGothic" panose="020B0600070205080204" pitchFamily="34" charset="-128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MS PGothic" panose="020B0600070205080204" pitchFamily="34" charset="-128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MS PGothic" panose="020B0600070205080204" pitchFamily="34" charset="-128"/>
              </a:rPr>
              <a:t>）收录的全部资源均经过日本法学界资深与权威专家评估，以及专业编辑的整理与编排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strator/Desktop/TKC/2.png2"/>
          <p:cNvPicPr>
            <a:picLocks noChangeAspect="1"/>
          </p:cNvPicPr>
          <p:nvPr/>
        </p:nvPicPr>
        <p:blipFill>
          <a:blip r:embed="rId3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32769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矩形 7"/>
          <p:cNvSpPr/>
          <p:nvPr/>
        </p:nvSpPr>
        <p:spPr>
          <a:xfrm>
            <a:off x="-3175" y="1263650"/>
            <a:ext cx="132715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主页面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2.pn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34819" name="Rectangle 23"/>
          <p:cNvSpPr/>
          <p:nvPr/>
        </p:nvSpPr>
        <p:spPr>
          <a:xfrm>
            <a:off x="104775" y="2613660"/>
            <a:ext cx="2531745" cy="259080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0" name="AutoShape 16"/>
          <p:cNvSpPr/>
          <p:nvPr/>
        </p:nvSpPr>
        <p:spPr>
          <a:xfrm>
            <a:off x="1549400" y="1936750"/>
            <a:ext cx="4579938" cy="339725"/>
          </a:xfrm>
          <a:prstGeom prst="wedgeRoundRectCallout">
            <a:avLst>
              <a:gd name="adj1" fmla="val -34915"/>
              <a:gd name="adj2" fmla="val 139345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一站式检索（输入任意检索词，即可检索）</a:t>
            </a:r>
          </a:p>
        </p:txBody>
      </p:sp>
      <p:sp>
        <p:nvSpPr>
          <p:cNvPr id="34821" name="矩形 10"/>
          <p:cNvSpPr/>
          <p:nvPr/>
        </p:nvSpPr>
        <p:spPr>
          <a:xfrm>
            <a:off x="-3175" y="1263650"/>
            <a:ext cx="132715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主页面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strator/Desktop/TKC/2.pn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3686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7" name="AutoShape 16"/>
          <p:cNvSpPr/>
          <p:nvPr/>
        </p:nvSpPr>
        <p:spPr>
          <a:xfrm>
            <a:off x="2590800" y="1947863"/>
            <a:ext cx="2486025" cy="339725"/>
          </a:xfrm>
          <a:prstGeom prst="wedgeRoundRectCallout">
            <a:avLst>
              <a:gd name="adj1" fmla="val -35159"/>
              <a:gd name="adj2" fmla="val 160186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高级检索</a:t>
            </a:r>
          </a:p>
        </p:txBody>
      </p:sp>
      <p:sp>
        <p:nvSpPr>
          <p:cNvPr id="36868" name="矩形 10"/>
          <p:cNvSpPr/>
          <p:nvPr/>
        </p:nvSpPr>
        <p:spPr>
          <a:xfrm>
            <a:off x="-3175" y="1263650"/>
            <a:ext cx="132715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主页面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3.png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38915" name="文本框 7"/>
          <p:cNvSpPr txBox="1"/>
          <p:nvPr/>
        </p:nvSpPr>
        <p:spPr>
          <a:xfrm>
            <a:off x="4699000" y="3238500"/>
            <a:ext cx="233363" cy="2143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↓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1136333" y="1844675"/>
            <a:ext cx="2808605" cy="720090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5157788" y="1812925"/>
            <a:ext cx="1944688" cy="1441450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918" name="Rectangle 23"/>
          <p:cNvSpPr/>
          <p:nvPr/>
        </p:nvSpPr>
        <p:spPr>
          <a:xfrm flipV="1">
            <a:off x="127953" y="5085080"/>
            <a:ext cx="9504362" cy="282575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8919" name="Rectangle 23"/>
          <p:cNvSpPr/>
          <p:nvPr/>
        </p:nvSpPr>
        <p:spPr>
          <a:xfrm>
            <a:off x="128270" y="2708910"/>
            <a:ext cx="9504045" cy="2322830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6537008" y="1917065"/>
            <a:ext cx="1511935" cy="3293745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921" name="矩形 17"/>
          <p:cNvSpPr/>
          <p:nvPr/>
        </p:nvSpPr>
        <p:spPr>
          <a:xfrm>
            <a:off x="2317750" y="1585913"/>
            <a:ext cx="7594600" cy="322262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高级检索： 输入检索词，还可以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勾选要检索的子模块（出版物）的范围、限定检索的时间段</a:t>
            </a:r>
            <a:endParaRPr lang="en-US" altLang="zh-CN" sz="1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1"/>
          <p:cNvSpPr txBox="1"/>
          <p:nvPr/>
        </p:nvSpPr>
        <p:spPr>
          <a:xfrm>
            <a:off x="687388" y="749300"/>
            <a:ext cx="8599487" cy="4306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1、总述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是日本大型的法律数据库，也是日本最权威且应用范围最广的法律数据库，还是日本规模最大的提供法律信息和服务的数据库，内容完整，资源来源于日本有斐阁等权威学术出版机构，收录内容涉及日本宪法、刑法、劳动法、民商法和交通法等几乎日本所有法律法规，无所不包，同时还包含有大量的法律案例、事实判例、法律条文解说供参考，事实依据详实具体，每天更新，能够相互交叉立体检索，是一部真正意义的法律百科全书，对于法学教育研究和法务领域专业人士而言，是必备的法律文献信息参考资源，可以提供强大而体系完善的日本法律数据库文献保障。</a:t>
            </a:r>
          </a:p>
        </p:txBody>
      </p:sp>
      <p:graphicFrame>
        <p:nvGraphicFramePr>
          <p:cNvPr id="6146" name="对象 2"/>
          <p:cNvGraphicFramePr>
            <a:graphicFrameLocks/>
          </p:cNvGraphicFramePr>
          <p:nvPr/>
        </p:nvGraphicFramePr>
        <p:xfrm>
          <a:off x="2078038" y="5305425"/>
          <a:ext cx="5816600" cy="1228725"/>
        </p:xfrm>
        <a:graphic>
          <a:graphicData uri="http://schemas.openxmlformats.org/presentationml/2006/ole">
            <p:oleObj spid="_x0000_s3076" r:id="rId4" imgW="6961905" imgH="1743318" progId="PBrush">
              <p:embed/>
            </p:oleObj>
          </a:graphicData>
        </a:graphic>
      </p:graphicFrame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3.png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27755"/>
            <a:ext cx="5400000" cy="323021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0963" name="文本框 7"/>
          <p:cNvSpPr txBox="1"/>
          <p:nvPr/>
        </p:nvSpPr>
        <p:spPr>
          <a:xfrm>
            <a:off x="4699000" y="3249613"/>
            <a:ext cx="233363" cy="2143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↓</a:t>
            </a:r>
          </a:p>
        </p:txBody>
      </p:sp>
      <p:cxnSp>
        <p:nvCxnSpPr>
          <p:cNvPr id="10" name="直接箭头连接符 9"/>
          <p:cNvCxnSpPr>
            <a:stCxn id="40968" idx="0"/>
          </p:cNvCxnSpPr>
          <p:nvPr/>
        </p:nvCxnSpPr>
        <p:spPr>
          <a:xfrm flipV="1">
            <a:off x="7415848" y="2565400"/>
            <a:ext cx="1857375" cy="791845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40968" idx="2"/>
            <a:endCxn id="4" idx="3"/>
          </p:cNvCxnSpPr>
          <p:nvPr/>
        </p:nvCxnSpPr>
        <p:spPr>
          <a:xfrm flipH="1">
            <a:off x="5400041" y="4325938"/>
            <a:ext cx="2016125" cy="916940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968" name="矩形 10"/>
          <p:cNvSpPr/>
          <p:nvPr/>
        </p:nvSpPr>
        <p:spPr>
          <a:xfrm>
            <a:off x="5601335" y="3356928"/>
            <a:ext cx="3629025" cy="96901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0" rIns="90000" bIns="0" anchor="ctr" anchorCtr="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可以在每个检索框中分别输入检索词，然后选择检索词之间的关联词，构成完整的检索表达式</a:t>
            </a:r>
          </a:p>
        </p:txBody>
      </p:sp>
      <p:sp>
        <p:nvSpPr>
          <p:cNvPr id="34819" name="Rectangle 23"/>
          <p:cNvSpPr/>
          <p:nvPr/>
        </p:nvSpPr>
        <p:spPr>
          <a:xfrm>
            <a:off x="3152775" y="6236970"/>
            <a:ext cx="2196465" cy="259080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6868" name="矩形 10"/>
          <p:cNvSpPr/>
          <p:nvPr/>
        </p:nvSpPr>
        <p:spPr>
          <a:xfrm>
            <a:off x="3224530" y="6535420"/>
            <a:ext cx="2155825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确认；取消；全部清除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strator/Desktop/TKC/2.pn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43009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1" name="AutoShape 16"/>
          <p:cNvSpPr/>
          <p:nvPr/>
        </p:nvSpPr>
        <p:spPr>
          <a:xfrm>
            <a:off x="3249613" y="2101850"/>
            <a:ext cx="5151437" cy="339725"/>
          </a:xfrm>
          <a:prstGeom prst="wedgeRoundRectCallout">
            <a:avLst>
              <a:gd name="adj1" fmla="val -28582"/>
              <a:gd name="adj2" fmla="val 363644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可以分类进行浏览列出的出版物模块（举例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43012" name="矩形 10"/>
          <p:cNvSpPr/>
          <p:nvPr/>
        </p:nvSpPr>
        <p:spPr>
          <a:xfrm>
            <a:off x="-3175" y="1263650"/>
            <a:ext cx="132715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主页面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strator/Desktop/TKC/5.png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t="48" b="48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45059" name="AutoShape 16"/>
          <p:cNvSpPr/>
          <p:nvPr/>
        </p:nvSpPr>
        <p:spPr>
          <a:xfrm>
            <a:off x="1856423" y="1844675"/>
            <a:ext cx="7312025" cy="339725"/>
          </a:xfrm>
          <a:prstGeom prst="wedgeRoundRectCallout">
            <a:avLst>
              <a:gd name="adj1" fmla="val -60503"/>
              <a:gd name="adj2" fmla="val 110560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lstStyle/>
          <a:p>
            <a:pPr algn="ctr"/>
            <a:r>
              <a:rPr lang="zh-CN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通过各类目下的标签选项进行选择，然后点击检索按钮发起浏览</a:t>
            </a:r>
          </a:p>
        </p:txBody>
      </p:sp>
      <p:sp>
        <p:nvSpPr>
          <p:cNvPr id="45057" name="文本框 1"/>
          <p:cNvSpPr txBox="1"/>
          <p:nvPr/>
        </p:nvSpPr>
        <p:spPr>
          <a:xfrm>
            <a:off x="687705" y="749300"/>
            <a:ext cx="8599170" cy="3994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0" name="矩形 8"/>
          <p:cNvSpPr/>
          <p:nvPr/>
        </p:nvSpPr>
        <p:spPr>
          <a:xfrm>
            <a:off x="-3175" y="1209675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strator/Desktop/TKC/6.png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t="96" b="96"/>
          <a:stretch>
            <a:fillRect/>
          </a:stretch>
        </p:blipFill>
        <p:spPr>
          <a:xfrm>
            <a:off x="-3175" y="1409700"/>
            <a:ext cx="9905365" cy="5329555"/>
          </a:xfrm>
          <a:prstGeom prst="rect">
            <a:avLst/>
          </a:prstGeom>
        </p:spPr>
      </p:pic>
      <p:sp>
        <p:nvSpPr>
          <p:cNvPr id="4710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矩形 8"/>
          <p:cNvSpPr/>
          <p:nvPr/>
        </p:nvSpPr>
        <p:spPr>
          <a:xfrm>
            <a:off x="-3175" y="123190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47107" name="AutoShape 16"/>
          <p:cNvSpPr/>
          <p:nvPr/>
        </p:nvSpPr>
        <p:spPr>
          <a:xfrm>
            <a:off x="1136333" y="1254125"/>
            <a:ext cx="3603625" cy="339725"/>
          </a:xfrm>
          <a:prstGeom prst="wedgeRoundRectCallout">
            <a:avLst>
              <a:gd name="adj1" fmla="val -50782"/>
              <a:gd name="adj2" fmla="val 270000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lstStyle/>
          <a:p>
            <a:pPr algn="ctr"/>
            <a:r>
              <a:rPr lang="zh-CN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检索结果一览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7.png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-3175" y="1409700"/>
            <a:ext cx="9905365" cy="5329555"/>
          </a:xfrm>
          <a:prstGeom prst="rect">
            <a:avLst/>
          </a:prstGeom>
        </p:spPr>
      </p:pic>
      <p:sp>
        <p:nvSpPr>
          <p:cNvPr id="49155" name="AutoShape 16"/>
          <p:cNvSpPr/>
          <p:nvPr/>
        </p:nvSpPr>
        <p:spPr>
          <a:xfrm>
            <a:off x="276225" y="1671638"/>
            <a:ext cx="7312025" cy="339725"/>
          </a:xfrm>
          <a:prstGeom prst="wedgeRoundRectCallout">
            <a:avLst>
              <a:gd name="adj1" fmla="val -29635"/>
              <a:gd name="adj2" fmla="val 140560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lstStyle/>
          <a:p>
            <a:pPr algn="ctr"/>
            <a:r>
              <a:rPr lang="zh-CN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展开各类目下的标签然后进行选择，进行分类浏览</a:t>
            </a:r>
          </a:p>
        </p:txBody>
      </p:sp>
      <p:sp>
        <p:nvSpPr>
          <p:cNvPr id="49156" name="矩形 8"/>
          <p:cNvSpPr/>
          <p:nvPr/>
        </p:nvSpPr>
        <p:spPr>
          <a:xfrm>
            <a:off x="-3175" y="126365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7.png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-3175" y="1409700"/>
            <a:ext cx="9905365" cy="5329555"/>
          </a:xfrm>
          <a:prstGeom prst="rect">
            <a:avLst/>
          </a:prstGeom>
        </p:spPr>
      </p:pic>
      <p:sp>
        <p:nvSpPr>
          <p:cNvPr id="51203" name="AutoShape 16"/>
          <p:cNvSpPr/>
          <p:nvPr/>
        </p:nvSpPr>
        <p:spPr>
          <a:xfrm>
            <a:off x="3801110" y="2780348"/>
            <a:ext cx="5688013" cy="339725"/>
          </a:xfrm>
          <a:prstGeom prst="wedgeRoundRectCallout">
            <a:avLst>
              <a:gd name="adj1" fmla="val -45176"/>
              <a:gd name="adj2" fmla="val 231310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lstStyle/>
          <a:p>
            <a:pPr algn="ctr"/>
            <a:r>
              <a:rPr lang="zh-CN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展开各类目下的标签，然后进行选择，进行分类浏览</a:t>
            </a:r>
          </a:p>
        </p:txBody>
      </p:sp>
      <p:sp>
        <p:nvSpPr>
          <p:cNvPr id="51204" name="矩形 8"/>
          <p:cNvSpPr/>
          <p:nvPr/>
        </p:nvSpPr>
        <p:spPr>
          <a:xfrm>
            <a:off x="-3175" y="126365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9445"/>
            <a:ext cx="9905365" cy="3038475"/>
          </a:xfrm>
          <a:prstGeom prst="rect">
            <a:avLst/>
          </a:prstGeom>
        </p:spPr>
      </p:pic>
      <p:sp>
        <p:nvSpPr>
          <p:cNvPr id="53251" name="AutoShape 16"/>
          <p:cNvSpPr/>
          <p:nvPr/>
        </p:nvSpPr>
        <p:spPr>
          <a:xfrm>
            <a:off x="439738" y="5621338"/>
            <a:ext cx="4964112" cy="339725"/>
          </a:xfrm>
          <a:prstGeom prst="wedgeRoundRectCallout">
            <a:avLst>
              <a:gd name="adj1" fmla="val -52278"/>
              <a:gd name="adj2" fmla="val -524579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lstStyle/>
          <a:p>
            <a:pPr algn="ctr"/>
            <a:r>
              <a:rPr lang="zh-CN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可以查看更加详细的交通法规解析的内容</a:t>
            </a:r>
          </a:p>
        </p:txBody>
      </p:sp>
      <p:sp>
        <p:nvSpPr>
          <p:cNvPr id="53252" name="矩形 8"/>
          <p:cNvSpPr/>
          <p:nvPr/>
        </p:nvSpPr>
        <p:spPr>
          <a:xfrm>
            <a:off x="-3175" y="126365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0870"/>
            <a:ext cx="9905365" cy="4818380"/>
          </a:xfrm>
          <a:prstGeom prst="rect">
            <a:avLst/>
          </a:prstGeom>
        </p:spPr>
      </p:pic>
      <p:sp>
        <p:nvSpPr>
          <p:cNvPr id="55297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299" name="AutoShape 16"/>
          <p:cNvSpPr/>
          <p:nvPr/>
        </p:nvSpPr>
        <p:spPr>
          <a:xfrm>
            <a:off x="6681153" y="3500755"/>
            <a:ext cx="3308350" cy="339725"/>
          </a:xfrm>
          <a:prstGeom prst="wedgeRoundRectCallout">
            <a:avLst>
              <a:gd name="adj1" fmla="val -52190"/>
              <a:gd name="adj2" fmla="val 163458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lstStyle/>
          <a:p>
            <a:pPr algn="ctr"/>
            <a:r>
              <a:rPr lang="zh-CN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浏览详细内容</a:t>
            </a:r>
          </a:p>
        </p:txBody>
      </p:sp>
      <p:sp>
        <p:nvSpPr>
          <p:cNvPr id="55300" name="矩形 8"/>
          <p:cNvSpPr/>
          <p:nvPr/>
        </p:nvSpPr>
        <p:spPr>
          <a:xfrm>
            <a:off x="-3175" y="126365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2.pn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57347" name="AutoShape 16"/>
          <p:cNvSpPr/>
          <p:nvPr/>
        </p:nvSpPr>
        <p:spPr>
          <a:xfrm>
            <a:off x="992188" y="2276793"/>
            <a:ext cx="5151437" cy="339725"/>
          </a:xfrm>
          <a:prstGeom prst="wedgeRoundRectCallout">
            <a:avLst>
              <a:gd name="adj1" fmla="val -47282"/>
              <a:gd name="adj2" fmla="val 370375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可以分类进行浏览列出的出版物模块（举例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57348" name="矩形 10"/>
          <p:cNvSpPr/>
          <p:nvPr/>
        </p:nvSpPr>
        <p:spPr>
          <a:xfrm>
            <a:off x="-3175" y="1263650"/>
            <a:ext cx="132715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主页面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1.png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59395" name="矩形 8"/>
          <p:cNvSpPr/>
          <p:nvPr/>
        </p:nvSpPr>
        <p:spPr>
          <a:xfrm>
            <a:off x="-3175" y="126365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59396" name="AutoShape 16"/>
          <p:cNvSpPr/>
          <p:nvPr/>
        </p:nvSpPr>
        <p:spPr>
          <a:xfrm>
            <a:off x="3368675" y="1700213"/>
            <a:ext cx="2073275" cy="339725"/>
          </a:xfrm>
          <a:prstGeom prst="wedgeRoundRectCallout">
            <a:avLst>
              <a:gd name="adj1" fmla="val -25987"/>
              <a:gd name="adj2" fmla="val 192897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进入某一主题浏览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1"/>
          <p:cNvSpPr txBox="1"/>
          <p:nvPr/>
        </p:nvSpPr>
        <p:spPr>
          <a:xfrm>
            <a:off x="445770" y="749300"/>
            <a:ext cx="9370695" cy="2230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TKC日本法律数据库收录超过260万篇文献，收录的法律法规类出版物类型丰富，包括有：</a:t>
            </a: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200343" y="2276158"/>
          <a:ext cx="9671685" cy="4263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10"/>
                <a:gridCol w="2512060"/>
                <a:gridCol w="2512695"/>
                <a:gridCol w="2319020"/>
              </a:tblGrid>
              <a:tr h="281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模块名称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收录内容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覆盖时间及当前文献量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更新频率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244475">
                <a:tc rowSpan="1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LEX/DBインターネット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LEX/DB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判例综合数据库）</a:t>
                      </a:r>
                    </a:p>
                    <a:p>
                      <a:pPr indent="0">
                        <a:buNone/>
                      </a:pP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  <a:p>
                      <a:pPr indent="0">
                        <a:buNone/>
                      </a:pP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  <a:p>
                      <a:pPr indent="0">
                        <a:buNone/>
                      </a:pP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"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判例総合検索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明治8年～（300,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288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件）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毎日更新（土日祝除く）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（収録誌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 140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誌）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"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"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明治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8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年～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330,288 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件）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"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明治8年～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（2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6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,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824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件）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3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税務判例総合検索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33,703 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件）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3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知的財産権判例検索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26,824 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件）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交通事故判例検索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22,751 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件）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医療判例検索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4,306 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件）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行政判例検索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51,418 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件）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労働判例検索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25,114 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件）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特許庁審決検索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461,045 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件）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国税不服審判所裁決検索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3,388 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件）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公正取引委員会審決検索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3,478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件）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税務判例要旨検索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（83,652 件）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税務Ｑ＆Ａ検索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（12,022 件）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10"/>
          <p:cNvSpPr/>
          <p:nvPr/>
        </p:nvSpPr>
        <p:spPr>
          <a:xfrm>
            <a:off x="416243" y="1556703"/>
            <a:ext cx="2319337" cy="280035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直接按照不同类目下的选项进行勾选，然后点击右上角的检索按钮发起浏览，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或者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通过最下方的检索框输入关键词（可以点击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“表形式入力”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按钮增加检索框的数量），进行检索</a:t>
            </a: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0"/>
            <a:ext cx="6372225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strator/Desktop/TKC/3.png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t="48" b="48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63489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491" name="矩形 2"/>
          <p:cNvSpPr/>
          <p:nvPr/>
        </p:nvSpPr>
        <p:spPr>
          <a:xfrm>
            <a:off x="-3175" y="126365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strator/Desktop/TKC/4.png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t="48" b="48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65538" name="文本框 2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39" name="矩形 6"/>
          <p:cNvSpPr/>
          <p:nvPr/>
        </p:nvSpPr>
        <p:spPr>
          <a:xfrm>
            <a:off x="-3175" y="126365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65540" name="矩形 7"/>
          <p:cNvSpPr/>
          <p:nvPr/>
        </p:nvSpPr>
        <p:spPr>
          <a:xfrm>
            <a:off x="3800793" y="2060258"/>
            <a:ext cx="2319337" cy="322262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详细内容浏览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strator/Desktop/TKC/4.png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t="48" b="48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65538" name="文本框 2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39" name="矩形 6"/>
          <p:cNvSpPr/>
          <p:nvPr/>
        </p:nvSpPr>
        <p:spPr>
          <a:xfrm>
            <a:off x="-3175" y="126365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65540" name="矩形 7"/>
          <p:cNvSpPr/>
          <p:nvPr/>
        </p:nvSpPr>
        <p:spPr>
          <a:xfrm>
            <a:off x="3800793" y="2060258"/>
            <a:ext cx="2319337" cy="322262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详细内容浏览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2.pn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57347" name="AutoShape 16"/>
          <p:cNvSpPr/>
          <p:nvPr/>
        </p:nvSpPr>
        <p:spPr>
          <a:xfrm>
            <a:off x="3512503" y="2924493"/>
            <a:ext cx="5151437" cy="339725"/>
          </a:xfrm>
          <a:prstGeom prst="wedgeRoundRectCallout">
            <a:avLst>
              <a:gd name="adj1" fmla="val -47282"/>
              <a:gd name="adj2" fmla="val 370375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可以分类进行浏览列出的出版物模块（举例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57348" name="矩形 10"/>
          <p:cNvSpPr/>
          <p:nvPr/>
        </p:nvSpPr>
        <p:spPr>
          <a:xfrm>
            <a:off x="-3175" y="1263650"/>
            <a:ext cx="132715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主页面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402080"/>
            <a:ext cx="9905365" cy="5164455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2" name="矩形 10"/>
          <p:cNvSpPr/>
          <p:nvPr/>
        </p:nvSpPr>
        <p:spPr>
          <a:xfrm>
            <a:off x="272415" y="4580890"/>
            <a:ext cx="6746875" cy="968375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0" rIns="90000" bIns="0" anchor="ctr" anchorCtr="0">
            <a:no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表形式入力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：通过在自动匹配连接词的检索框中输入检索词建立检索式进行检索。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检索式入力：通过自行构建检索式进行检索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310" y="2348865"/>
            <a:ext cx="3600000" cy="130196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5539" name="矩形 6"/>
          <p:cNvSpPr/>
          <p:nvPr/>
        </p:nvSpPr>
        <p:spPr>
          <a:xfrm>
            <a:off x="-3175" y="1263492"/>
            <a:ext cx="2971800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3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412875"/>
            <a:ext cx="9905365" cy="5153660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39" name="矩形 6"/>
          <p:cNvSpPr/>
          <p:nvPr/>
        </p:nvSpPr>
        <p:spPr>
          <a:xfrm>
            <a:off x="-3175" y="1263492"/>
            <a:ext cx="2971800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34819" name="Rectangle 23"/>
          <p:cNvSpPr/>
          <p:nvPr/>
        </p:nvSpPr>
        <p:spPr>
          <a:xfrm>
            <a:off x="8815705" y="2570480"/>
            <a:ext cx="829310" cy="487045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矩形 6"/>
          <p:cNvSpPr/>
          <p:nvPr/>
        </p:nvSpPr>
        <p:spPr>
          <a:xfrm>
            <a:off x="6237605" y="2637155"/>
            <a:ext cx="2551430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书目元数据信息；文章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PDF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428115"/>
            <a:ext cx="9905365" cy="5138420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39" name="矩形 6"/>
          <p:cNvSpPr/>
          <p:nvPr/>
        </p:nvSpPr>
        <p:spPr>
          <a:xfrm>
            <a:off x="-3175" y="1263492"/>
            <a:ext cx="2971800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34819" name="Rectangle 23"/>
          <p:cNvSpPr/>
          <p:nvPr/>
        </p:nvSpPr>
        <p:spPr>
          <a:xfrm>
            <a:off x="9348470" y="1988820"/>
            <a:ext cx="351790" cy="229235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矩形 6"/>
          <p:cNvSpPr/>
          <p:nvPr/>
        </p:nvSpPr>
        <p:spPr>
          <a:xfrm>
            <a:off x="8625840" y="2277110"/>
            <a:ext cx="1155065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打印和下载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605" y="2637155"/>
            <a:ext cx="5400000" cy="3564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矩形 6"/>
          <p:cNvSpPr/>
          <p:nvPr/>
        </p:nvSpPr>
        <p:spPr>
          <a:xfrm>
            <a:off x="4592955" y="4096068"/>
            <a:ext cx="1155065" cy="1292225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打印时选择另存为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PDF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可保存完整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PDF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文件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2.pn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57347" name="AutoShape 16"/>
          <p:cNvSpPr/>
          <p:nvPr/>
        </p:nvSpPr>
        <p:spPr>
          <a:xfrm>
            <a:off x="3512503" y="2924493"/>
            <a:ext cx="5151437" cy="339725"/>
          </a:xfrm>
          <a:prstGeom prst="wedgeRoundRectCallout">
            <a:avLst>
              <a:gd name="adj1" fmla="val 14412"/>
              <a:gd name="adj2" fmla="val 472710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可以分类进行浏览列出的出版物模块（举例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57348" name="矩形 10"/>
          <p:cNvSpPr/>
          <p:nvPr/>
        </p:nvSpPr>
        <p:spPr>
          <a:xfrm>
            <a:off x="-3175" y="1263650"/>
            <a:ext cx="132715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主页面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412875"/>
            <a:ext cx="9905365" cy="5153660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39" name="矩形 6"/>
          <p:cNvSpPr/>
          <p:nvPr/>
        </p:nvSpPr>
        <p:spPr>
          <a:xfrm>
            <a:off x="-3175" y="1263492"/>
            <a:ext cx="2971800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7" name="Rectangle 23"/>
          <p:cNvSpPr/>
          <p:nvPr/>
        </p:nvSpPr>
        <p:spPr>
          <a:xfrm>
            <a:off x="992505" y="2708910"/>
            <a:ext cx="4749165" cy="3798570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矩形 6"/>
          <p:cNvSpPr/>
          <p:nvPr/>
        </p:nvSpPr>
        <p:spPr>
          <a:xfrm>
            <a:off x="3441065" y="2348865"/>
            <a:ext cx="2551430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浏览最新卷期内容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175" y="2565400"/>
            <a:ext cx="7219950" cy="431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圆角矩形 4"/>
          <p:cNvSpPr/>
          <p:nvPr/>
        </p:nvSpPr>
        <p:spPr>
          <a:xfrm>
            <a:off x="63500" y="2879725"/>
            <a:ext cx="2376488" cy="37560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noFill/>
          </a:ln>
        </p:spPr>
        <p:txBody>
          <a:bodyPr wrap="square"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SzTx/>
            </a:pPr>
            <a:r>
              <a: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charset="-128"/>
                <a:sym typeface="MS PGothic" panose="020B0600070205080204" pitchFamily="34" charset="-128"/>
              </a:rPr>
              <a:t>LEX/DB</a:t>
            </a:r>
            <a:r>
              <a:rPr lang="zh-CN" altLang="en-US" sz="1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charset="-128"/>
              </a:rPr>
              <a:t>判例综合数据库</a:t>
            </a: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宋体" panose="02010600030101010101" charset="-128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  <a:buSzTx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charset="-128"/>
              </a:rPr>
              <a:t>简介：网罗了从明治8年(1875年)到现在的所有典型的判例、重要案例解说、法律方面的杂志等文献资料。囊括了民事法、社会经济法、劳动法等几乎所有法律方面内容。</a:t>
            </a:r>
            <a:endParaRPr lang="zh-CN" altLang="en-US" sz="14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1412875"/>
            <a:ext cx="9905365" cy="5153660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39" name="矩形 6"/>
          <p:cNvSpPr/>
          <p:nvPr/>
        </p:nvSpPr>
        <p:spPr>
          <a:xfrm>
            <a:off x="-3175" y="1263492"/>
            <a:ext cx="2971800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34819" name="Rectangle 23"/>
          <p:cNvSpPr/>
          <p:nvPr/>
        </p:nvSpPr>
        <p:spPr>
          <a:xfrm>
            <a:off x="920750" y="2348865"/>
            <a:ext cx="1690370" cy="288925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矩形 6"/>
          <p:cNvSpPr/>
          <p:nvPr/>
        </p:nvSpPr>
        <p:spPr>
          <a:xfrm>
            <a:off x="3441065" y="2348865"/>
            <a:ext cx="2551430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选择卷期浏览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95" y="2708910"/>
            <a:ext cx="1800000" cy="313969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975" y="2708910"/>
            <a:ext cx="1800000" cy="335306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412875"/>
            <a:ext cx="9905365" cy="5148580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39" name="矩形 6"/>
          <p:cNvSpPr/>
          <p:nvPr/>
        </p:nvSpPr>
        <p:spPr>
          <a:xfrm>
            <a:off x="-3175" y="1263492"/>
            <a:ext cx="2971800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34819" name="Rectangle 23"/>
          <p:cNvSpPr/>
          <p:nvPr/>
        </p:nvSpPr>
        <p:spPr>
          <a:xfrm>
            <a:off x="56515" y="2564130"/>
            <a:ext cx="1579880" cy="170180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矩形 6"/>
          <p:cNvSpPr/>
          <p:nvPr/>
        </p:nvSpPr>
        <p:spPr>
          <a:xfrm>
            <a:off x="56515" y="2853055"/>
            <a:ext cx="2315845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文章内检索，跳转页面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1628775"/>
            <a:ext cx="9905365" cy="4932045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39" name="矩形 6"/>
          <p:cNvSpPr/>
          <p:nvPr/>
        </p:nvSpPr>
        <p:spPr>
          <a:xfrm>
            <a:off x="-3175" y="1263492"/>
            <a:ext cx="2971800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34819" name="Rectangle 23"/>
          <p:cNvSpPr/>
          <p:nvPr/>
        </p:nvSpPr>
        <p:spPr>
          <a:xfrm>
            <a:off x="549910" y="2252980"/>
            <a:ext cx="659765" cy="243205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矩形 6"/>
          <p:cNvSpPr/>
          <p:nvPr/>
        </p:nvSpPr>
        <p:spPr>
          <a:xfrm>
            <a:off x="549910" y="4220845"/>
            <a:ext cx="2315845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文章涉及的判例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412875"/>
            <a:ext cx="9905365" cy="5148580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39" name="矩形 6"/>
          <p:cNvSpPr/>
          <p:nvPr/>
        </p:nvSpPr>
        <p:spPr>
          <a:xfrm>
            <a:off x="-3175" y="1263492"/>
            <a:ext cx="2971800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34819" name="Rectangle 23"/>
          <p:cNvSpPr/>
          <p:nvPr/>
        </p:nvSpPr>
        <p:spPr>
          <a:xfrm>
            <a:off x="9450705" y="2564765"/>
            <a:ext cx="322580" cy="212090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矩形 6"/>
          <p:cNvSpPr/>
          <p:nvPr/>
        </p:nvSpPr>
        <p:spPr>
          <a:xfrm>
            <a:off x="7457440" y="2924810"/>
            <a:ext cx="2315845" cy="32258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0" rIns="90000" bIns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打印另存为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PDF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7150" y="4760922"/>
            <a:ext cx="3682092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04925" y="847725"/>
            <a:ext cx="7777163" cy="5262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谢     谢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ありがとう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v"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了解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CINFO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，了解更多，欢迎访问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CINFO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网站！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Website: www.cinfo.net.cn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E-mail: info@cinfo.net.cn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46038" y="2513013"/>
          <a:ext cx="9770745" cy="280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085"/>
                <a:gridCol w="2760980"/>
                <a:gridCol w="2761615"/>
                <a:gridCol w="2044065"/>
              </a:tblGrid>
              <a:tr h="347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模块名称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  <a:sym typeface="+mn-ea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收录内容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宋体" panose="02010600030101010101" charset="-128"/>
                          <a:ea typeface="宋体" panose="02010600030101010101" pitchFamily="2" charset="-122"/>
                          <a:sym typeface="+mn-ea"/>
                        </a:rPr>
                        <a:t>/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  <a:ea typeface="宋体" panose="02010600030101010101" pitchFamily="2" charset="-122"/>
                        </a:rPr>
                        <a:t>文献覆盖时间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宋体" panose="02010600030101010101" charset="-128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  <a:ea typeface="宋体" panose="02010600030101010101" pitchFamily="2" charset="-122"/>
                        </a:rPr>
                        <a:t>资源量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更新频率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  <a:sym typeface="+mn-ea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公的判例集データベース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収録対象誌：２４誌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随時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新・判例解説Ｗａｔｃｈ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法学セミナー増刊『速報判例解説』Vol1(2007/10)～Vol9(2011/10)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Vol10『新・判例解説Ｗａｔｃｈ』(2012/4)～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随時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Super法令Web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現行法令を網羅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主要152法令は制定時からの過去履歴搭載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平成14年以降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（憲法、法律、政令、勅令、府省庁令、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規則、告示収録：18,000件超）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週1回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※話題性の高い法令は即日公開（速報版）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法律文献総合INDEX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法律時報１巻～ 及びTKC独自収集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（986,995 件）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随時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9" name="文本框 5"/>
          <p:cNvSpPr txBox="1"/>
          <p:nvPr/>
        </p:nvSpPr>
        <p:spPr>
          <a:xfrm>
            <a:off x="298450" y="5257800"/>
            <a:ext cx="9518650" cy="16303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《日本官方最高裁判所判例集》：提供日本最高法院有关民事案件、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  <a:sym typeface="MS PGothic" panose="020B0600070205080204" pitchFamily="34" charset="-128"/>
              </a:rPr>
              <a:t>刑事案件及其他各种案件类别的判例集资料</a:t>
            </a:r>
            <a:endParaRPr lang="zh-CN" altLang="en-US" sz="1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《新判例解说》：解说最近时间段备受关注的法律案件，包含典型判例和重要判例，由法学教授撰写其中的内容</a:t>
            </a: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《法令大全》：以现行日本法规为基准，收录从明治时代到如今的令和时代的几乎全部日本法令</a:t>
            </a: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《法律文献综合索引》：收录了『法律時報』刊登的判例讲评以及TKC独家收集的法律方面的论文等内容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63500" y="2708275"/>
          <a:ext cx="9765665" cy="187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740"/>
                <a:gridCol w="2268220"/>
                <a:gridCol w="2537460"/>
                <a:gridCol w="2341245"/>
              </a:tblGrid>
              <a:tr h="347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模块名称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收录内容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宋体" panose="02010600030101010101" charset="-128"/>
                          <a:ea typeface="宋体" panose="02010600030101010101" pitchFamily="2" charset="-122"/>
                          <a:sym typeface="+mn-ea"/>
                        </a:rPr>
                        <a:t>文献覆盖时间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更新频率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479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最高裁判所判例解説Ｗｅｂ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民事篇・刑事篇　創刊号～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1955/9/30～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年1回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9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NBL（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New Business Law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）</a:t>
                      </a:r>
                      <a:endParaRPr lang="en-US" altLang="zh-CN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創刊号～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1971/10/1～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月2回／雑誌発行の2週間後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9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資料版商事法務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創刊号～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1984/4/25～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月1回／雑誌発行の2週間後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9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判例タイムズ（臨時増刊号含む）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第1輯～第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5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輯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1号～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1948/4/1～1949/3/20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1950/4/15～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雑誌発行から2週間後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0" name="文本框 5"/>
          <p:cNvSpPr txBox="1"/>
          <p:nvPr/>
        </p:nvSpPr>
        <p:spPr>
          <a:xfrm>
            <a:off x="265113" y="4629150"/>
            <a:ext cx="9448800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出版物参考译名及介绍：</a:t>
            </a:r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《最高裁判所判例解说》：是日本最高裁判所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  <a:sym typeface="MS PGothic" panose="020B0600070205080204" pitchFamily="34" charset="-128"/>
              </a:rPr>
              <a:t>典型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民事与刑事案件的解说资料大全</a:t>
            </a:r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《新商事法务杂志》：是一本聚焦商事法务与经济类案件的法律杂志</a:t>
            </a:r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《商事法务（资料版）》：提供最为全面的有关日本商事法务法规及典型判例的全面资料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《判例时报》：重点提供有关经济类借贷纠纷等民事案件的典型判例的资料，包含有临时出版的增刊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8263" y="2632075"/>
          <a:ext cx="9809480" cy="3791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910"/>
                <a:gridCol w="2894965"/>
                <a:gridCol w="2941955"/>
                <a:gridCol w="1673860"/>
                <a:gridCol w="1748790"/>
              </a:tblGrid>
              <a:tr h="2679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来源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模块名称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収録範囲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収録期間等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収録サイクル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282575">
                <a:tc rowSpan="11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有斐閣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ジュリスト（法学家）電子版（冊子版）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1386号～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2009/10/1～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月1回／雑誌発行と同時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ジュリスト（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法学家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）電子版（記事単位版）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1260号～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2004/1/1～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63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論究ジュリスト（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法学家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）電子版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1号(2012春号)～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20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2/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4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/1～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—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判例百選アーカイブ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刊行後10年を経過または改訂されたもの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1960/4～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随時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法学教室アーカイブ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刊行後4年を経過したもの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1961/7～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随時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判例百選電子版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刊行後10年未満でかつ各誌の最新版を収録。　「実務に効く判例精選」9冊含む。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雑誌発行の2ヶ月後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法学教室電子版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最新号を含む刊行後4年未満のバックナンバー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月1回／雑誌発行と同時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民商法雑誌電子版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141巻1号～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2009/10/15～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隔月1回／雑誌発行と同時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法律用語辞典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法律用語辞典［第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5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版］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—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   </a:t>
                      </a:r>
                      <a:r>
                        <a:rPr lang="zh-CN" sz="1200" b="1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YDC1000</a:t>
                      </a:r>
                    </a:p>
                  </a:txBody>
                  <a:tcPr marL="7937" marR="7937" marT="7937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1012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册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绝版经典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六法全書電子復刻版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昭和32年版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~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1957年～20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4年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年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回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8434" name="对象 4"/>
          <p:cNvGraphicFramePr>
            <a:graphicFrameLocks/>
          </p:cNvGraphicFramePr>
          <p:nvPr/>
        </p:nvGraphicFramePr>
        <p:xfrm>
          <a:off x="841375" y="2690813"/>
          <a:ext cx="4470400" cy="3870325"/>
        </p:xfrm>
        <a:graphic>
          <a:graphicData uri="http://schemas.openxmlformats.org/presentationml/2006/ole">
            <p:oleObj spid="_x0000_s20481" r:id="rId4" imgW="4466667" imgH="3866667" progId="PBrush">
              <p:embed/>
            </p:oleObj>
          </a:graphicData>
        </a:graphic>
      </p:graphicFrame>
      <p:sp>
        <p:nvSpPr>
          <p:cNvPr id="18435" name="文本框 6"/>
          <p:cNvSpPr txBox="1"/>
          <p:nvPr/>
        </p:nvSpPr>
        <p:spPr>
          <a:xfrm>
            <a:off x="5549900" y="3168650"/>
            <a:ext cx="4089400" cy="3044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由</a:t>
            </a: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TKC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zh-CN" alt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有斐閣出版社强强联手推出的系列资源，收录判例及法律法规文献等，主要涉及到的法学研究范畴包括：法理学・法律学，宪法・国会・司法，行政法，民事法，社会法・经济法，刑事法，国际法・国际私法，基础法，等等。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34938" y="2605088"/>
          <a:ext cx="9737090" cy="69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/>
                <a:gridCol w="1390015"/>
                <a:gridCol w="2673350"/>
                <a:gridCol w="3330575"/>
              </a:tblGrid>
              <a:tr h="347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模块名称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收录起始卷期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收录时间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更新频率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479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公正取引Web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1号～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1950/3/15～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月1回／雑誌発行の3ヶ月後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134938" y="3295650"/>
          <a:ext cx="9737090" cy="118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/>
                <a:gridCol w="1390015"/>
                <a:gridCol w="2673350"/>
                <a:gridCol w="3330575"/>
              </a:tblGrid>
              <a:tr h="3479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金融法務事情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1号～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1953/6/15～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月2回／雑誌発行の6ヶ月後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9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旬刊商事法务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1巻1号～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</a:t>
                      </a: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55~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—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9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インターネットコンメンタール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　2015年4月版・会社法のみ2013年4月版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原則年1回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0" name="文本框 5"/>
          <p:cNvSpPr txBox="1"/>
          <p:nvPr/>
        </p:nvSpPr>
        <p:spPr>
          <a:xfrm>
            <a:off x="265113" y="4629150"/>
            <a:ext cx="960755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出版物参考译名及介绍：</a:t>
            </a:r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《公正交易杂志》：由日本的公正交易协会发行的月刊杂志，刊载经济法规与市场经济事务方面的论文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《金融法务事情》：收录了『金融法務事情』杂志的论文、判例讲评的原文等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sz="1600">
                <a:latin typeface="Arial" panose="020B0604020202020204" pitchFamily="34" charset="0"/>
                <a:ea typeface="宋体" panose="02010600030101010101" charset="-128"/>
                <a:sym typeface="+mn-ea"/>
              </a:rPr>
              <a:t>旬刊商事法务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》：收录</a:t>
            </a:r>
            <a:r>
              <a:rPr lang="zh-CN" alt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公益社团法人商事法务研究会发行的《旬刊商事法务》上刊登的论文、文章等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《法律网评》：包含民法・刑法・民事诉讼法・刑事诉讼法的逐条解说，是融合了网络技术的新式逐条解说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JhODY3NDk3YzBlOWU2ODc5MTE4NjEyZWYyNDk3O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73*138"/>
  <p:tag name="TABLE_ENDDRAG_RECT" val="2*205*773*1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0000" tIns="0" rIns="90000" bIns="0" numCol="1" rtlCol="0" anchor="ctr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0" rIns="90000" bIns="0" numCol="1" anchor="ctr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ja-JP" alt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5344</Words>
  <Application>WPS 演示</Application>
  <PresentationFormat>A4 纸张(210x297 毫米)</PresentationFormat>
  <Paragraphs>556</Paragraphs>
  <Slides>44</Slides>
  <Notes>44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標準デザイン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</vt:vector>
  </TitlesOfParts>
  <Company>株TKC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/>
  <cp:lastModifiedBy>SAGA</cp:lastModifiedBy>
  <cp:revision>27</cp:revision>
  <cp:lastPrinted>2013-09-06T01:34:00Z</cp:lastPrinted>
  <dcterms:created xsi:type="dcterms:W3CDTF">1999-10-21T00:35:00Z</dcterms:created>
  <dcterms:modified xsi:type="dcterms:W3CDTF">2026-06-10T06:55:00Z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093D24D953D44A2F8E3FC78892AD941D_13</vt:lpwstr>
  </property>
</Properties>
</file>