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31"/>
  </p:handoutMasterIdLst>
  <p:sldIdLst>
    <p:sldId id="699" r:id="rId7"/>
    <p:sldId id="1007" r:id="rId9"/>
    <p:sldId id="880" r:id="rId10"/>
    <p:sldId id="856" r:id="rId11"/>
    <p:sldId id="1000" r:id="rId12"/>
    <p:sldId id="996" r:id="rId13"/>
    <p:sldId id="925" r:id="rId14"/>
    <p:sldId id="1001" r:id="rId15"/>
    <p:sldId id="1002" r:id="rId16"/>
    <p:sldId id="1003" r:id="rId17"/>
    <p:sldId id="861" r:id="rId18"/>
    <p:sldId id="1008" r:id="rId19"/>
    <p:sldId id="926" r:id="rId20"/>
    <p:sldId id="1005" r:id="rId21"/>
    <p:sldId id="1006" r:id="rId22"/>
    <p:sldId id="870" r:id="rId23"/>
    <p:sldId id="947" r:id="rId24"/>
    <p:sldId id="872" r:id="rId25"/>
    <p:sldId id="982" r:id="rId26"/>
    <p:sldId id="874" r:id="rId27"/>
    <p:sldId id="875" r:id="rId28"/>
    <p:sldId id="1004" r:id="rId29"/>
    <p:sldId id="924" r:id="rId30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9" userDrawn="1">
          <p15:clr>
            <a:srgbClr val="A4A3A4"/>
          </p15:clr>
        </p15:guide>
        <p15:guide id="2" pos="28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7F7F"/>
    <a:srgbClr val="C51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19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6" Type="http://schemas.openxmlformats.org/officeDocument/2006/relationships/tags" Target="tags/tag134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13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学生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校友邦实习实践平台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215" y="51435"/>
            <a:ext cx="7574915" cy="393700"/>
          </a:xfrm>
        </p:spPr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提交过程文档</a:t>
            </a:r>
            <a:endParaRPr lang="zh-CN" altLang="en-US" sz="9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411480"/>
            <a:ext cx="8388985" cy="72453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我的实习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我的实习任务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点击过程文档去提交，</a:t>
            </a:r>
            <a:r>
              <a:rPr lang="zh-CN" altLang="en-US" sz="1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可上传实习工作环境场所安全和工作岗位情况的照片或小视频</a:t>
            </a:r>
            <a:endParaRPr kumimoji="0" lang="zh-CN" altLang="en-US" sz="1400" kern="1200" cap="none" spc="0" normalizeH="0" baseline="0" noProof="1" smtClean="0">
              <a:solidFill>
                <a:srgbClr val="DF0024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988060"/>
            <a:ext cx="7009765" cy="4032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605" y="72390"/>
            <a:ext cx="5461159" cy="393859"/>
          </a:xfrm>
        </p:spPr>
        <p:txBody>
          <a:bodyPr/>
          <a:p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8.1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实习签到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260" y="466090"/>
            <a:ext cx="8388985" cy="80962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签到，或者点击查看任务详情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点击去签到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确定时间、地点、项目名称，完成签到、签退；如出差自动显示外勤签到，可备注原因；</a:t>
            </a:r>
            <a:endParaRPr kumimoji="0" lang="zh-CN" sz="1400" kern="1200" cap="none" spc="0" normalizeH="0" baseline="0" noProof="1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可通过统计查看签到统计情况</a:t>
            </a:r>
            <a:r>
              <a:rPr kumimoji="0" lang="en-US" alt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 </a:t>
            </a:r>
            <a:endParaRPr kumimoji="0" lang="zh-CN" altLang="en-US" sz="1400" kern="1200" cap="none" spc="0" normalizeH="0" baseline="0" noProof="1">
              <a:solidFill>
                <a:srgbClr val="DF002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755015" y="1563370"/>
            <a:ext cx="7205345" cy="32118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1640" y="3724275"/>
            <a:ext cx="720090" cy="28829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215" y="72390"/>
            <a:ext cx="5461159" cy="393859"/>
          </a:xfrm>
        </p:spPr>
        <p:txBody>
          <a:bodyPr/>
          <a:p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8.2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实习补签申请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（学校设置可以补签）</a:t>
            </a:r>
            <a:endParaRPr lang="zh-CN" altLang="en-US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3260" y="466090"/>
            <a:ext cx="8388985" cy="11601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签到，或者实习任务中的签到，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进入签到界面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点击统计，进入签到统计界面；</a:t>
            </a:r>
            <a:endParaRPr kumimoji="0" lang="zh-CN" sz="1400" kern="1200" cap="none" spc="0" normalizeH="0" baseline="0" noProof="1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点击签到明细，选择需要补签到的日期，点击处理；</a:t>
            </a:r>
            <a:endParaRPr kumimoji="0" lang="zh-CN" sz="1400" kern="1200" cap="none" spc="0" normalizeH="0" baseline="0" noProof="1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点击申请补签，确认填写好日期、班次、时间、地址、补签事由，点击提交申请。</a:t>
            </a:r>
            <a:r>
              <a:rPr kumimoji="0" lang="en-US" alt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 </a:t>
            </a:r>
            <a:endParaRPr kumimoji="0" lang="zh-CN" altLang="en-US" sz="1400" kern="1200" cap="none" spc="0" normalizeH="0" baseline="0" noProof="1">
              <a:solidFill>
                <a:srgbClr val="DF002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491615"/>
            <a:ext cx="6720840" cy="33077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1640" y="3796030"/>
            <a:ext cx="935990" cy="28829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提交周日志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483235"/>
            <a:ext cx="8388985" cy="10839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周日志，或者实习任务中的周日志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sz="140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点击写周日志，选择写</a:t>
            </a:r>
            <a:r>
              <a:rPr lang="zh-CN" altLang="en-US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周日志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endParaRPr lang="zh-CN" sz="140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按要求输入标题，周日志内容，选择权限设置和关联日期，去提交（</a:t>
            </a: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长时间停留页面请及时存草稿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；也可先存草稿，进行二次编辑后提交</a:t>
            </a:r>
            <a:endParaRPr kumimoji="0" lang="zh-CN" sz="1400" kern="1200" cap="none" spc="0" normalizeH="0" baseline="0" noProof="1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00000"/>
              </a:lnSpc>
              <a:buClrTx/>
              <a:buSzTx/>
              <a:buFont typeface="+mj-ea"/>
              <a:defRPr/>
            </a:pPr>
            <a:r>
              <a:rPr lang="zh-CN" altLang="en-US" sz="1200" b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DF002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419860"/>
            <a:ext cx="7456805" cy="34785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19885" y="3867785"/>
            <a:ext cx="1008380" cy="28829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提交实习报告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483235"/>
            <a:ext cx="8388985" cy="10839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我的实习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我的实习任务</a:t>
            </a:r>
            <a:endParaRPr lang="zh-CN" altLang="en-US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点击去提交，点击实习报告模板预览，下载报告模板；</a:t>
            </a:r>
            <a:endParaRPr lang="zh-CN" sz="140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报告完成后，点击去上传报告，上传后，点击确认提交，等待指导老师批阅，批阅后可通过网页端导出实习手册（实习手册含报告内容及周日志等）</a:t>
            </a:r>
            <a:endParaRPr lang="zh-CN" sz="140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R="0" algn="l" defTabSz="914400">
              <a:lnSpc>
                <a:spcPct val="100000"/>
              </a:lnSpc>
              <a:buClrTx/>
              <a:buSzTx/>
              <a:buFont typeface="+mj-ea"/>
              <a:defRPr/>
            </a:pPr>
            <a:r>
              <a:rPr lang="zh-CN" altLang="en-US" sz="1200" b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DF002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9885" y="3867785"/>
            <a:ext cx="1008380" cy="28829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1419860"/>
            <a:ext cx="7450455" cy="3502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提交成绩鉴定表盖章图片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483235"/>
            <a:ext cx="8388985" cy="7600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我的实习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我的实习任务</a:t>
            </a:r>
            <a:endParaRPr lang="zh-CN" altLang="en-US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0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点击成绩鉴定表处的去提交，添加企业鉴定的图片，点击确认提交，等待指导老师完成在线评分后，通过网页端可导出实习成绩鉴定表；</a:t>
            </a:r>
            <a:r>
              <a:rPr lang="zh-CN" altLang="en-US" sz="1200" b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DF002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19885" y="3867785"/>
            <a:ext cx="1008380" cy="28829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395" y="1286510"/>
            <a:ext cx="8181975" cy="368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215" y="100330"/>
            <a:ext cx="5461159" cy="393859"/>
          </a:xfrm>
        </p:spPr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客服与反馈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115" y="555625"/>
            <a:ext cx="7136130" cy="60325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实习成长</a:t>
            </a:r>
            <a:r>
              <a:rPr kumimoji="0" lang="en-US" alt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常见问题；或者我的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客服与反馈；</a:t>
            </a:r>
            <a:endParaRPr kumimoji="0" lang="zh-CN" altLang="en-US" sz="1400" kern="1200" cap="none" spc="0" normalizeH="0" baseline="0" noProof="1" smtClean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进入人工客服、意见反馈，服务热线，在线解决问题</a:t>
            </a:r>
            <a:endParaRPr kumimoji="0" lang="zh-CN" altLang="en-US" sz="1400" kern="1200" cap="none" spc="0" normalizeH="0" baseline="0" noProof="1" smtClean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827405" y="1265555"/>
            <a:ext cx="7322185" cy="369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微信图片_202502211519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2135" y="1917065"/>
            <a:ext cx="3020695" cy="30968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7405" y="741680"/>
            <a:ext cx="7620635" cy="1037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建议选择最新谷歌浏览器中打开：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www.xybsyw.com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或百度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校友邦官网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官网首页右上角点击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学生登录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，帐号为手机号；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也可选择小程序扫码登录；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④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如忘记密码可通过手机号找回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215" y="60325"/>
            <a:ext cx="386016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三、平台操作指南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电脑网页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端</a:t>
            </a: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kern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电脑网页端</a:t>
            </a:r>
            <a:r>
              <a:rPr lang="en-US" altLang="zh-CN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-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登录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1460" y="1917065"/>
            <a:ext cx="5198110" cy="3129915"/>
            <a:chOff x="282" y="2926"/>
            <a:chExt cx="8186" cy="4929"/>
          </a:xfrm>
        </p:grpSpPr>
        <p:pic>
          <p:nvPicPr>
            <p:cNvPr id="8" name="图片 7" descr="微信图片_20250221151757"/>
            <p:cNvPicPr>
              <a:picLocks noChangeAspect="1"/>
            </p:cNvPicPr>
            <p:nvPr/>
          </p:nvPicPr>
          <p:blipFill>
            <a:blip r:embed="rId2"/>
            <a:srcRect l="3881" r="9662"/>
            <a:stretch>
              <a:fillRect/>
            </a:stretch>
          </p:blipFill>
          <p:spPr>
            <a:xfrm>
              <a:off x="282" y="2926"/>
              <a:ext cx="8186" cy="4929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1644" y="2926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13" name="椭圆 12"/>
            <p:cNvSpPr/>
            <p:nvPr/>
          </p:nvSpPr>
          <p:spPr>
            <a:xfrm>
              <a:off x="7767" y="3143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2</a:t>
              </a:r>
              <a:endParaRPr lang="en-US" altLang="zh-CN"/>
            </a:p>
          </p:txBody>
        </p:sp>
      </p:grpSp>
      <p:sp>
        <p:nvSpPr>
          <p:cNvPr id="14" name="椭圆 13"/>
          <p:cNvSpPr/>
          <p:nvPr/>
        </p:nvSpPr>
        <p:spPr>
          <a:xfrm>
            <a:off x="7798435" y="228409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1" name="椭圆 10"/>
          <p:cNvSpPr/>
          <p:nvPr/>
        </p:nvSpPr>
        <p:spPr>
          <a:xfrm>
            <a:off x="7668260" y="343598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4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 </a:t>
            </a:r>
            <a:r>
              <a:rPr 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查看实习任务</a:t>
            </a:r>
            <a:endParaRPr 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9115" y="483870"/>
            <a:ext cx="6816725" cy="60579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l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1400" kern="1200" cap="none" spc="0" normalizeH="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①</a:t>
            </a:r>
            <a:r>
              <a:rPr kumimoji="0" lang="en-US" altLang="zh-CN" sz="1400" kern="1200" cap="none" spc="0" normalizeH="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sz="1400" kern="1200" cap="none" spc="0" normalizeH="0" baseline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从左上角点击我要实习；</a:t>
            </a:r>
            <a:endParaRPr kumimoji="0" lang="en-US" altLang="zh-CN" sz="1400" kern="1200" cap="none" spc="0" normalizeH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②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查看实习任务，明确实习的相关要求，按要求完成</a:t>
            </a:r>
            <a:endParaRPr kumimoji="0" lang="zh-CN" sz="1400" kern="1200" cap="none" spc="0" normalizeH="0" baseline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1275715"/>
            <a:ext cx="8670925" cy="3613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提交周日志</a:t>
            </a:r>
            <a:endParaRPr 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483870"/>
            <a:ext cx="7501890" cy="95948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l" defTabSz="914400" hangingPunct="0">
              <a:lnSpc>
                <a:spcPct val="11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①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实习任务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根据任务内容选择写日志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周志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月志；</a:t>
            </a:r>
            <a:endParaRPr kumimoji="0" lang="zh-CN" altLang="en-US" sz="1400" kern="1200" cap="none" spc="0" normalizeH="0" baseline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 hangingPunct="0">
              <a:lnSpc>
                <a:spcPct val="11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②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或者在左侧过程考核中选择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日志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周志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/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月志；</a:t>
            </a:r>
            <a:endParaRPr kumimoji="0" lang="zh-CN" altLang="en-US" sz="1400" kern="1200" cap="none" spc="0" normalizeH="0" baseline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 hangingPunct="0">
              <a:lnSpc>
                <a:spcPct val="11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③</a:t>
            </a:r>
            <a:r>
              <a:rPr kumimoji="0" lang="en-US" alt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完成标题、关联周期、</a:t>
            </a:r>
            <a:r>
              <a:rPr kumimoji="0" lang="zh-CN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正文</a:t>
            </a:r>
            <a:r>
              <a:rPr kumimoji="0" lang="zh-CN" altLang="en-US" sz="1400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内容、阅读权限等，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提交（</a:t>
            </a: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长时间停留页面请及时存草稿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；也可先存草稿，进行二次编辑后提交</a:t>
            </a:r>
            <a:endParaRPr kumimoji="0" lang="zh-CN" altLang="en-US" sz="1400" kern="1200" cap="none" spc="0" normalizeH="0" baseline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 descr="微信图片_20250221152628"/>
          <p:cNvPicPr>
            <a:picLocks noChangeAspect="1"/>
          </p:cNvPicPr>
          <p:nvPr/>
        </p:nvPicPr>
        <p:blipFill>
          <a:blip r:embed="rId1"/>
          <a:srcRect r="26783"/>
          <a:stretch>
            <a:fillRect/>
          </a:stretch>
        </p:blipFill>
        <p:spPr>
          <a:xfrm>
            <a:off x="323215" y="1509395"/>
            <a:ext cx="4915535" cy="3180715"/>
          </a:xfrm>
          <a:prstGeom prst="rect">
            <a:avLst/>
          </a:prstGeom>
        </p:spPr>
      </p:pic>
      <p:pic>
        <p:nvPicPr>
          <p:cNvPr id="9" name="图片 8" descr="微信图片_202502211530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190" y="1502410"/>
            <a:ext cx="3815715" cy="355028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2051685" y="1851660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7" name="椭圆 16"/>
          <p:cNvSpPr/>
          <p:nvPr/>
        </p:nvSpPr>
        <p:spPr>
          <a:xfrm>
            <a:off x="2915920" y="386778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8" name="椭圆 17"/>
          <p:cNvSpPr/>
          <p:nvPr/>
        </p:nvSpPr>
        <p:spPr>
          <a:xfrm>
            <a:off x="7524115" y="177990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 kern="0" dirty="0">
                <a:solidFill>
                  <a:schemeClr val="tx1"/>
                </a:solidFill>
                <a:sym typeface="+mn-ea"/>
              </a:rPr>
              <a:t>一、整体流程概述</a:t>
            </a:r>
            <a:endParaRPr lang="en-US" altLang="zh-CN" sz="1500" b="1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25" name="TextBox 39"/>
          <p:cNvSpPr/>
          <p:nvPr/>
        </p:nvSpPr>
        <p:spPr>
          <a:xfrm>
            <a:off x="2776220" y="706755"/>
            <a:ext cx="3484880" cy="11360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no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20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20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20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2000">
                <a:sym typeface="+mn-ea"/>
              </a:rPr>
              <a:t>实习</a:t>
            </a:r>
            <a:endParaRPr lang="zh-CN" altLang="en-US" sz="20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20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905510" y="1595120"/>
            <a:ext cx="2157095" cy="1283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2000">
              <a:solidFill>
                <a:schemeClr val="tx1"/>
              </a:solidFill>
              <a:latin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chemeClr val="tx1"/>
                </a:solidFill>
                <a:latin typeface="+mn-ea"/>
                <a:sym typeface="+mn-ea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认证学籍</a:t>
            </a:r>
            <a:endParaRPr lang="zh-CN" altLang="en-US" sz="2000">
              <a:solidFill>
                <a:schemeClr val="tx1"/>
              </a:solidFill>
              <a:latin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chemeClr val="tx1"/>
                </a:solidFill>
                <a:latin typeface="+mn-ea"/>
                <a:sym typeface="+mn-ea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查看实习任务</a:t>
            </a:r>
            <a:endParaRPr lang="zh-CN" altLang="en-US" sz="2000">
              <a:solidFill>
                <a:schemeClr val="tx1"/>
              </a:solidFill>
              <a:latin typeface="+mn-ea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chemeClr val="tx1"/>
                </a:solidFill>
                <a:latin typeface="+mn-ea"/>
                <a:sym typeface="+mn-ea"/>
              </a:rPr>
              <a:t>3.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实习报名</a:t>
            </a:r>
            <a:endParaRPr lang="zh-CN" altLang="en-US" sz="2000">
              <a:solidFill>
                <a:schemeClr val="tx1"/>
              </a:solidFill>
              <a:latin typeface="+mn-ea"/>
            </a:endParaRPr>
          </a:p>
          <a:p>
            <a:pPr algn="l"/>
            <a:endParaRPr lang="zh-CN" altLang="en-US" sz="20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流程图: 过程 3"/>
          <p:cNvSpPr/>
          <p:nvPr>
            <p:custDataLst>
              <p:tags r:id="rId2"/>
            </p:custDataLst>
          </p:nvPr>
        </p:nvSpPr>
        <p:spPr>
          <a:xfrm>
            <a:off x="3488055" y="1585595"/>
            <a:ext cx="2021840" cy="129286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实习签到；</a:t>
            </a:r>
            <a:endParaRPr kumimoji="0" lang="zh-CN" altLang="en-US" sz="2000" u="none" strike="noStrike" kern="1200" cap="none" spc="0" normalizeH="0" baseline="0" noProof="1">
              <a:solidFill>
                <a:schemeClr val="tx1"/>
              </a:solidFill>
              <a:latin typeface="+mn-ea"/>
              <a:sym typeface="Calibri" panose="020F0502020204030204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提交过程材料</a:t>
            </a:r>
            <a:r>
              <a:rPr lang="en-US" altLang="zh-CN" sz="20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; </a:t>
            </a:r>
            <a:endParaRPr lang="en-US" altLang="zh-CN" sz="2000">
              <a:solidFill>
                <a:schemeClr val="tx1"/>
              </a:solidFill>
              <a:latin typeface="+mn-ea"/>
              <a:sym typeface="Calibri" panose="020F050202020403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939155" y="1585595"/>
            <a:ext cx="2175510" cy="1292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solidFill>
                  <a:schemeClr val="tx1"/>
                </a:solidFill>
                <a:latin typeface="+mn-ea"/>
                <a:sym typeface="Calibri" panose="020F0502020204030204" pitchFamily="34" charset="0"/>
              </a:rPr>
              <a:t>提交实习报告、提交成绩鉴定等</a:t>
            </a:r>
            <a:endParaRPr lang="zh-CN" altLang="en-US" sz="2000">
              <a:solidFill>
                <a:schemeClr val="tx1"/>
              </a:solidFill>
              <a:latin typeface="+mn-ea"/>
              <a:sym typeface="Calibri" panose="020F0502020204030204" pitchFamily="34" charset="0"/>
            </a:endParaRPr>
          </a:p>
        </p:txBody>
      </p:sp>
      <p:sp>
        <p:nvSpPr>
          <p:cNvPr id="8" name="右箭头 7"/>
          <p:cNvSpPr/>
          <p:nvPr>
            <p:custDataLst>
              <p:tags r:id="rId4"/>
            </p:custDataLst>
          </p:nvPr>
        </p:nvSpPr>
        <p:spPr>
          <a:xfrm>
            <a:off x="3167380" y="2139315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9" name="右箭头 8"/>
          <p:cNvSpPr/>
          <p:nvPr>
            <p:custDataLst>
              <p:tags r:id="rId5"/>
            </p:custDataLst>
          </p:nvPr>
        </p:nvSpPr>
        <p:spPr>
          <a:xfrm>
            <a:off x="5614670" y="2139315"/>
            <a:ext cx="215900" cy="75565"/>
          </a:xfrm>
          <a:prstGeom prst="rightArrow">
            <a:avLst>
              <a:gd name="adj1" fmla="val 49579"/>
              <a:gd name="adj2" fmla="val 5000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12" name="同侧圆角矩形 11"/>
          <p:cNvSpPr/>
          <p:nvPr>
            <p:custDataLst>
              <p:tags r:id="rId6"/>
            </p:custDataLst>
          </p:nvPr>
        </p:nvSpPr>
        <p:spPr>
          <a:xfrm>
            <a:off x="3923665" y="1203325"/>
            <a:ext cx="1162685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实习中</a:t>
            </a:r>
            <a:endParaRPr lang="zh-CN" altLang="en-US" sz="2000"/>
          </a:p>
        </p:txBody>
      </p:sp>
      <p:sp>
        <p:nvSpPr>
          <p:cNvPr id="13" name="同侧圆角矩形 12"/>
          <p:cNvSpPr/>
          <p:nvPr>
            <p:custDataLst>
              <p:tags r:id="rId7"/>
            </p:custDataLst>
          </p:nvPr>
        </p:nvSpPr>
        <p:spPr>
          <a:xfrm>
            <a:off x="6425565" y="1195070"/>
            <a:ext cx="1157605" cy="374015"/>
          </a:xfrm>
          <a:prstGeom prst="round2Same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实习后</a:t>
            </a:r>
            <a:endParaRPr lang="zh-CN" altLang="en-US" sz="2000"/>
          </a:p>
        </p:txBody>
      </p:sp>
      <p:sp>
        <p:nvSpPr>
          <p:cNvPr id="2" name="同侧圆角矩形 1"/>
          <p:cNvSpPr/>
          <p:nvPr>
            <p:custDataLst>
              <p:tags r:id="rId8"/>
            </p:custDataLst>
          </p:nvPr>
        </p:nvSpPr>
        <p:spPr>
          <a:xfrm>
            <a:off x="1475105" y="1219835"/>
            <a:ext cx="110744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/>
              <a:t>实习前</a:t>
            </a:r>
            <a:endParaRPr lang="zh-CN" altLang="en-US" sz="200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4.1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提交实习报告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0880" y="466090"/>
            <a:ext cx="7748270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我要实习</a:t>
            </a:r>
            <a:r>
              <a:rPr lang="en-US" alt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→</a:t>
            </a:r>
            <a:r>
              <a:rPr 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实习任务</a:t>
            </a:r>
            <a:r>
              <a:rPr 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；</a:t>
            </a:r>
            <a:endParaRPr kumimoji="0" lang="en-US" altLang="zh-CN" sz="1400" kern="1200" cap="none" spc="0" normalizeH="0" baseline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先完成实习评价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→</a:t>
            </a:r>
            <a:r>
              <a:rPr 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下载报告模版，按要求完成，提交实习报告；</a:t>
            </a:r>
            <a:endParaRPr lang="zh-CN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或者在左侧过程考核中选择实习评价和实习报告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8" name="图片 7" descr="微信图片_202502211529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1564005"/>
            <a:ext cx="5400040" cy="3166745"/>
          </a:xfrm>
          <a:prstGeom prst="rect">
            <a:avLst/>
          </a:prstGeom>
        </p:spPr>
      </p:pic>
      <p:pic>
        <p:nvPicPr>
          <p:cNvPr id="9" name="图片 8" descr="微信图片_202502211529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890" y="1588135"/>
            <a:ext cx="3231515" cy="307657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1691640" y="158813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7" name="椭圆 16"/>
          <p:cNvSpPr/>
          <p:nvPr/>
        </p:nvSpPr>
        <p:spPr>
          <a:xfrm>
            <a:off x="899160" y="1924050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0" name="椭圆 9"/>
          <p:cNvSpPr/>
          <p:nvPr/>
        </p:nvSpPr>
        <p:spPr>
          <a:xfrm>
            <a:off x="3923665" y="3291840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11" name="椭圆 10"/>
          <p:cNvSpPr/>
          <p:nvPr/>
        </p:nvSpPr>
        <p:spPr>
          <a:xfrm>
            <a:off x="4932045" y="324294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4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4.2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导出实习手册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6760" y="414655"/>
            <a:ext cx="7785100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我要实习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过程考核中选择实习报告；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选择已通过或无需批阅的实习报告；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下载实习手册，含周日志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 descr="微信图片_202502211554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1347470"/>
            <a:ext cx="7491730" cy="3619500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1619885" y="4516120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7" name="椭圆 16"/>
          <p:cNvSpPr/>
          <p:nvPr/>
        </p:nvSpPr>
        <p:spPr>
          <a:xfrm>
            <a:off x="3996055" y="221170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9" name="椭圆 8"/>
          <p:cNvSpPr/>
          <p:nvPr/>
        </p:nvSpPr>
        <p:spPr>
          <a:xfrm>
            <a:off x="8316595" y="2571750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3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导出实习成绩鉴定表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6760" y="414655"/>
            <a:ext cx="7785100" cy="1037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我要实习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过程考核中选择实习成绩鉴定；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选择本次实习的成绩鉴定；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点击下载盖章文件，打印填写盖章拍照，点击查看详情，把照片上传，指导老师给出成绩后导出实习成绩鉴定表；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1491615"/>
            <a:ext cx="7877810" cy="3515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19558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3203258" y="2355850"/>
            <a:ext cx="3814763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" y="1995805"/>
            <a:ext cx="2229485" cy="2447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9160" y="915670"/>
            <a:ext cx="7377430" cy="79502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扫描“校友邦”公众号二维码；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实习任务，可进入校友邦小程序；</a:t>
            </a:r>
            <a:endParaRPr lang="zh-CN" altLang="en-US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或者微信关注小程序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校友邦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直接进入</a:t>
            </a:r>
            <a:endParaRPr kumimoji="0" lang="zh-CN" altLang="en-US" sz="1400" kern="1200" cap="none" spc="0" normalizeH="0" baseline="0" noProof="1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251460" y="123190"/>
            <a:ext cx="5461000" cy="74993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lv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 sz="1500" b="1" kern="1200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cs typeface="+mj-cs"/>
              </a:defRPr>
            </a:lvl1pPr>
          </a:lstStyle>
          <a:p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二、平台操作指南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微信小程序</a:t>
            </a: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kern="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1.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微信小程序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登录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71775" y="2139315"/>
            <a:ext cx="2146300" cy="2094230"/>
            <a:chOff x="7426" y="3369"/>
            <a:chExt cx="3380" cy="32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6" y="3369"/>
              <a:ext cx="3380" cy="3299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8769" y="3483"/>
              <a:ext cx="1021" cy="454"/>
            </a:xfrm>
            <a:prstGeom prst="rect">
              <a:avLst/>
            </a:prstGeom>
            <a:noFill/>
            <a:ln w="60325" cmpd="sng">
              <a:solidFill>
                <a:srgbClr val="FF0000">
                  <a:alpha val="78000"/>
                </a:srgb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8111"/>
          <a:stretch>
            <a:fillRect/>
          </a:stretch>
        </p:blipFill>
        <p:spPr>
          <a:xfrm>
            <a:off x="5868035" y="2040255"/>
            <a:ext cx="2418715" cy="219329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427855" y="386778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0" name="椭圆 9"/>
          <p:cNvSpPr/>
          <p:nvPr/>
        </p:nvSpPr>
        <p:spPr>
          <a:xfrm>
            <a:off x="4355465" y="2211705"/>
            <a:ext cx="287655" cy="2882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2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115" y="72390"/>
            <a:ext cx="5461159" cy="393859"/>
          </a:xfrm>
        </p:spPr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注册认证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7405" y="466090"/>
            <a:ext cx="6374765" cy="10375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kern="1200" cap="none" spc="0" normalizeH="0" baseline="0" noProof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点击立即登陆；</a:t>
            </a:r>
            <a:endParaRPr kumimoji="0" lang="zh-CN" altLang="en-US" sz="1400" kern="1200" cap="none" spc="0" normalizeH="0" baseline="0" noProof="1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400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选择微信快速登录，用手机号注册；</a:t>
            </a:r>
            <a:endParaRPr lang="zh-CN" altLang="en-US" sz="1400" noProof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400" kern="1200" cap="none" spc="0" normalizeH="0" baseline="0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选择学籍认证，按要求准确填写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学籍信息，提交认证；如认证不通过，核对学籍信息修改后再提交</a:t>
            </a:r>
            <a:endParaRPr kumimoji="0" lang="zh-CN" sz="1400" kern="1200" cap="none" spc="0" normalizeH="0" baseline="0" noProof="1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43305" y="1612900"/>
            <a:ext cx="1869440" cy="3371850"/>
            <a:chOff x="1643" y="2540"/>
            <a:chExt cx="2944" cy="531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43" y="2540"/>
              <a:ext cx="2945" cy="5310"/>
            </a:xfrm>
            <a:prstGeom prst="rect">
              <a:avLst/>
            </a:prstGeom>
          </p:spPr>
        </p:pic>
        <p:sp>
          <p:nvSpPr>
            <p:cNvPr id="3" name="椭圆 2"/>
            <p:cNvSpPr/>
            <p:nvPr/>
          </p:nvSpPr>
          <p:spPr>
            <a:xfrm>
              <a:off x="3117" y="3029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1</a:t>
              </a:r>
              <a:endParaRPr lang="en-US" altLang="zh-CN"/>
            </a:p>
          </p:txBody>
        </p:sp>
        <p:sp>
          <p:nvSpPr>
            <p:cNvPr id="5" name="椭圆 4"/>
            <p:cNvSpPr/>
            <p:nvPr/>
          </p:nvSpPr>
          <p:spPr>
            <a:xfrm>
              <a:off x="4135" y="7111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2</a:t>
              </a:r>
              <a:endParaRPr lang="en-US" alt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18205" y="1612900"/>
            <a:ext cx="2392680" cy="3288030"/>
            <a:chOff x="5383" y="2540"/>
            <a:chExt cx="3768" cy="5178"/>
          </a:xfrm>
        </p:grpSpPr>
        <p:pic>
          <p:nvPicPr>
            <p:cNvPr id="12" name="图片 11" descr="微信图片_202502211438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3" y="2540"/>
              <a:ext cx="3768" cy="5179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8190" y="3936"/>
              <a:ext cx="453" cy="45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/>
                <a:t>3</a:t>
              </a:r>
              <a:endParaRPr lang="en-US" altLang="zh-CN"/>
            </a:p>
          </p:txBody>
        </p:sp>
      </p:grpSp>
      <p:pic>
        <p:nvPicPr>
          <p:cNvPr id="10" name="图片 9" descr="微信图片_202502211435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710" y="1635760"/>
            <a:ext cx="1788795" cy="327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460" y="66040"/>
            <a:ext cx="5461159" cy="393859"/>
          </a:xfrm>
        </p:spPr>
        <p:txBody>
          <a:bodyPr/>
          <a:p>
            <a:r>
              <a:rPr 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3.1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实习报名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3260" y="450850"/>
            <a:ext cx="7490460" cy="1003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实习计划报名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查看详情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查看实习要求和指导老师等相关内容，点击立即报名；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填写实习单位岗位信息</a:t>
            </a:r>
            <a:r>
              <a:rPr lang="zh-CN" sz="12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（如要求中设置了需要提交安全责任书，则需要先上传安全责任书或在线签字，如未设置，可直接录入单位信息。另外：</a:t>
            </a:r>
            <a:r>
              <a:rPr lang="zh-CN" sz="12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页面全部手动输入，不要复制粘贴</a:t>
            </a:r>
            <a:r>
              <a:rPr lang="zh-CN" sz="120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）</a:t>
            </a:r>
            <a:endParaRPr lang="zh-CN" sz="1200" smtClean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428750"/>
            <a:ext cx="7665085" cy="3616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7760335" cy="393700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3.2 </a:t>
            </a:r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实习报名</a:t>
            </a:r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修改实习岗位</a:t>
            </a:r>
            <a:endParaRPr lang="zh-CN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3260" y="687705"/>
            <a:ext cx="7490460" cy="1068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我的实习；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点击项目后面的</a:t>
            </a:r>
            <a:r>
              <a:rPr lang="en-US" alt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个点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0" indent="-228600">
              <a:lnSpc>
                <a:spcPct val="110000"/>
              </a:lnSpc>
              <a:buFont typeface="+mj-ea"/>
              <a:buAutoNum type="circleNumDbPlain"/>
            </a:pP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不换单位岗位只修改其他信息</a:t>
            </a:r>
            <a:r>
              <a:rPr lang="zh-CN" altLang="en-US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选择</a:t>
            </a: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完善</a:t>
            </a:r>
            <a:r>
              <a:rPr lang="en-US" alt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修改信息；</a:t>
            </a:r>
            <a:endParaRPr lang="zh-CN" altLang="en-US" sz="140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10000"/>
              </a:lnSpc>
              <a:buFont typeface="+mj-ea"/>
            </a:pPr>
            <a:r>
              <a:rPr lang="en-US" alt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更换单位岗位：</a:t>
            </a:r>
            <a:r>
              <a:rPr 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选择</a:t>
            </a: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换岗申请；</a:t>
            </a:r>
            <a:endParaRPr lang="zh-CN" sz="140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10000"/>
              </a:lnSpc>
              <a:buFont typeface="+mj-ea"/>
            </a:pPr>
            <a:r>
              <a:rPr 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140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140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1445" y="1686560"/>
            <a:ext cx="6403975" cy="32378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7360" y="411480"/>
            <a:ext cx="774509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4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如实习过程中需要修改实习单位信息或者更换实习单位，可按照下述路径操作</a:t>
            </a:r>
            <a:endParaRPr lang="zh-CN" sz="1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215" y="51435"/>
            <a:ext cx="5461159" cy="393859"/>
          </a:xfrm>
        </p:spPr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查看实习任务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411480"/>
            <a:ext cx="8388985" cy="87757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我的实习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我的实习任务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了解实习中需要完成的任务要求，根据要求完成实习；</a:t>
            </a:r>
            <a:endParaRPr kumimoji="0" lang="zh-CN" sz="1400" kern="1200" cap="none" spc="0" normalizeH="0" baseline="0" noProof="1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点击指导老师，即可查看指导老师联系方式，如果有需要可联系指导老师沟通</a:t>
            </a:r>
            <a:r>
              <a:rPr kumimoji="0" lang="en-US" alt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 </a:t>
            </a:r>
            <a:endParaRPr kumimoji="0" lang="en-US" altLang="zh-CN" sz="1400" kern="1200" cap="none" spc="0" normalizeH="0" baseline="0" noProof="1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00000"/>
              </a:lnSpc>
              <a:buClrTx/>
              <a:buSzTx/>
              <a:buFont typeface="+mj-ea"/>
              <a:defRPr/>
            </a:pPr>
            <a:r>
              <a:rPr lang="zh-CN" altLang="en-US" sz="140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en-US" sz="1400" kern="1200" cap="none" spc="0" normalizeH="0" baseline="0" noProof="1" smtClean="0">
              <a:solidFill>
                <a:srgbClr val="DF002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205" y="1348105"/>
            <a:ext cx="3677920" cy="35890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90" y="1348105"/>
            <a:ext cx="2222500" cy="3674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215" y="51435"/>
            <a:ext cx="5461159" cy="393859"/>
          </a:xfrm>
        </p:spPr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提交监护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人知情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同意书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411480"/>
            <a:ext cx="8388985" cy="72453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我的实习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我的实习任务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点击知情同意书去提交，提交已签字的文件</a:t>
            </a:r>
            <a:r>
              <a:rPr kumimoji="0" 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图片</a:t>
            </a:r>
            <a:endParaRPr kumimoji="0" lang="zh-CN" sz="1400" kern="1200" cap="none" spc="0" normalizeH="0" baseline="0" noProof="1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00000"/>
              </a:lnSpc>
              <a:buClrTx/>
              <a:buSzTx/>
              <a:buFont typeface="+mj-ea"/>
              <a:defRPr/>
            </a:pPr>
            <a:r>
              <a:rPr lang="zh-CN" altLang="en-US" sz="120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200" noProof="1" smtClean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（如要求中设置了需要提交，按下述路径操作，未设置可忽略此操作）</a:t>
            </a:r>
            <a:endParaRPr kumimoji="0" lang="zh-CN" altLang="en-US" sz="1200" kern="1200" cap="none" spc="0" normalizeH="0" baseline="0" noProof="1" smtClean="0">
              <a:solidFill>
                <a:srgbClr val="DF0024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775" y="1110615"/>
            <a:ext cx="7156450" cy="355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215" y="51435"/>
            <a:ext cx="5461159" cy="393859"/>
          </a:xfrm>
        </p:spPr>
        <p:txBody>
          <a:bodyPr/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提交三方协议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1505" y="411480"/>
            <a:ext cx="8388985" cy="72453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点击实习成长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我的实习</a:t>
            </a:r>
            <a:r>
              <a:rPr lang="en-US" alt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→</a:t>
            </a:r>
            <a:r>
              <a:rPr lang="zh-CN" altLang="en-US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我的实习任务</a:t>
            </a:r>
            <a:r>
              <a:rPr lang="zh-CN" sz="14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sz="140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28600" marR="0" indent="-228600" algn="l" defTabSz="914400">
              <a:lnSpc>
                <a:spcPct val="11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点击三方协议去提交，提交已签字的文件</a:t>
            </a:r>
            <a:r>
              <a:rPr kumimoji="0" lang="zh-CN" sz="1400" kern="1200" cap="none" spc="0" normalizeH="0" baseline="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pitchFamily="34" charset="0"/>
              </a:rPr>
              <a:t>图片</a:t>
            </a:r>
            <a:endParaRPr kumimoji="0" lang="zh-CN" sz="1400" kern="1200" cap="none" spc="0" normalizeH="0" baseline="0" noProof="1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00000"/>
              </a:lnSpc>
              <a:buClrTx/>
              <a:buSzTx/>
              <a:buFont typeface="+mj-ea"/>
              <a:defRPr/>
            </a:pPr>
            <a:r>
              <a:rPr lang="zh-CN" altLang="en-US" sz="1200" noProof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1200" noProof="1" smtClean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（如要求中设置了需要提交，按下述路径操作，未设置可忽略此操作）</a:t>
            </a:r>
            <a:endParaRPr kumimoji="0" lang="zh-CN" altLang="en-US" sz="1200" kern="1200" cap="none" spc="0" normalizeH="0" baseline="0" noProof="1" smtClean="0">
              <a:solidFill>
                <a:srgbClr val="DF0024"/>
              </a:solidFill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203960"/>
            <a:ext cx="7208520" cy="3773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6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7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8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29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1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2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133.xml><?xml version="1.0" encoding="utf-8"?>
<p:tagLst xmlns:p="http://schemas.openxmlformats.org/presentationml/2006/main">
  <p:tag name="KSO_WM_UNIT_PLACING_PICTURE_USER_VIEWPORT" val="{&quot;height&quot;:3510.8708661417322,&quot;width&quot;:3510.8708661417322}"/>
</p:tagLst>
</file>

<file path=ppt/tags/tag134.xml><?xml version="1.0" encoding="utf-8"?>
<p:tagLst xmlns:p="http://schemas.openxmlformats.org/presentationml/2006/main">
  <p:tag name="COMMONDATA" val="eyJoZGlkIjoiN2JiMTI1N2Y5ZDk2MTViYzdjMDFjMjIwNmNhY2VlY2QifQ=="/>
  <p:tag name="KSO_WPP_MARK_KEY" val="4f6fb4c0-0f98-47fd-986c-31a8e5bf7cea"/>
  <p:tag name="commondata" val="eyJoZGlkIjoiZjFmZWIzNDg2MmIzZjExOTIzMmViNTBmYTMwYTk0ZW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1964</Words>
  <Application>WPS 演示</Application>
  <PresentationFormat>全屏显示(16:9)</PresentationFormat>
  <Paragraphs>198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Arial Unicode MS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2. 注册认证</vt:lpstr>
      <vt:lpstr>3.1 实习报名</vt:lpstr>
      <vt:lpstr>3.2 实习报名-修改实习岗位</vt:lpstr>
      <vt:lpstr>4.查看实习任务</vt:lpstr>
      <vt:lpstr>5.提交监护人知情同意书</vt:lpstr>
      <vt:lpstr>6.提交三方协议</vt:lpstr>
      <vt:lpstr>7.提交过程文档</vt:lpstr>
      <vt:lpstr>8.1实习签到</vt:lpstr>
      <vt:lpstr>8.2 实习补签申请（学校设置可以补签）</vt:lpstr>
      <vt:lpstr>9.提交周日志</vt:lpstr>
      <vt:lpstr>10.提交实习报告</vt:lpstr>
      <vt:lpstr>11.提交成绩鉴定表盖章图片</vt:lpstr>
      <vt:lpstr>12.客服与反馈</vt:lpstr>
      <vt:lpstr>PowerPoint 演示文稿</vt:lpstr>
      <vt:lpstr>2. 查看实习任务</vt:lpstr>
      <vt:lpstr>3. 提交周日志</vt:lpstr>
      <vt:lpstr>4.1 提交实习报告</vt:lpstr>
      <vt:lpstr>4.2 导出实习手册</vt:lpstr>
      <vt:lpstr>5.导出实习成绩鉴定表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AAAA---梦婷</cp:lastModifiedBy>
  <cp:revision>877</cp:revision>
  <dcterms:created xsi:type="dcterms:W3CDTF">2017-01-09T09:44:00Z</dcterms:created>
  <dcterms:modified xsi:type="dcterms:W3CDTF">2025-11-21T10:30:01Z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B986056444FD4ED0804682070B4BF9CD_13</vt:lpwstr>
  </property>
</Properties>
</file>