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handoutMasterIdLst>
    <p:handoutMasterId r:id="rId101"/>
  </p:handoutMasterIdLst>
  <p:sldIdLst>
    <p:sldId id="652" r:id="rId2"/>
    <p:sldId id="700" r:id="rId3"/>
    <p:sldId id="415" r:id="rId4"/>
    <p:sldId id="672" r:id="rId5"/>
    <p:sldId id="674" r:id="rId6"/>
    <p:sldId id="699" r:id="rId7"/>
    <p:sldId id="675" r:id="rId8"/>
    <p:sldId id="676" r:id="rId9"/>
    <p:sldId id="673" r:id="rId10"/>
    <p:sldId id="678" r:id="rId11"/>
    <p:sldId id="424" r:id="rId12"/>
    <p:sldId id="437" r:id="rId13"/>
    <p:sldId id="639" r:id="rId14"/>
    <p:sldId id="680" r:id="rId15"/>
    <p:sldId id="681" r:id="rId16"/>
    <p:sldId id="682" r:id="rId17"/>
    <p:sldId id="683" r:id="rId18"/>
    <p:sldId id="684" r:id="rId19"/>
    <p:sldId id="685" r:id="rId20"/>
    <p:sldId id="686" r:id="rId21"/>
    <p:sldId id="687" r:id="rId22"/>
    <p:sldId id="688" r:id="rId23"/>
    <p:sldId id="689" r:id="rId24"/>
    <p:sldId id="438" r:id="rId25"/>
    <p:sldId id="654" r:id="rId26"/>
    <p:sldId id="442" r:id="rId27"/>
    <p:sldId id="443" r:id="rId28"/>
    <p:sldId id="656" r:id="rId29"/>
    <p:sldId id="660" r:id="rId30"/>
    <p:sldId id="467" r:id="rId31"/>
    <p:sldId id="468" r:id="rId32"/>
    <p:sldId id="666" r:id="rId33"/>
    <p:sldId id="471" r:id="rId34"/>
    <p:sldId id="472" r:id="rId35"/>
    <p:sldId id="473" r:id="rId36"/>
    <p:sldId id="664" r:id="rId37"/>
    <p:sldId id="478" r:id="rId38"/>
    <p:sldId id="479" r:id="rId39"/>
    <p:sldId id="665" r:id="rId40"/>
    <p:sldId id="671" r:id="rId41"/>
    <p:sldId id="670" r:id="rId42"/>
    <p:sldId id="481" r:id="rId43"/>
    <p:sldId id="483" r:id="rId44"/>
    <p:sldId id="627" r:id="rId45"/>
    <p:sldId id="628" r:id="rId46"/>
    <p:sldId id="630" r:id="rId47"/>
    <p:sldId id="629" r:id="rId48"/>
    <p:sldId id="485" r:id="rId49"/>
    <p:sldId id="486" r:id="rId50"/>
    <p:sldId id="487" r:id="rId51"/>
    <p:sldId id="669" r:id="rId52"/>
    <p:sldId id="550" r:id="rId53"/>
    <p:sldId id="491" r:id="rId54"/>
    <p:sldId id="650" r:id="rId55"/>
    <p:sldId id="651" r:id="rId56"/>
    <p:sldId id="632" r:id="rId57"/>
    <p:sldId id="631" r:id="rId58"/>
    <p:sldId id="633" r:id="rId59"/>
    <p:sldId id="492" r:id="rId60"/>
    <p:sldId id="493" r:id="rId61"/>
    <p:sldId id="551" r:id="rId62"/>
    <p:sldId id="494" r:id="rId63"/>
    <p:sldId id="495" r:id="rId64"/>
    <p:sldId id="496" r:id="rId65"/>
    <p:sldId id="679" r:id="rId66"/>
    <p:sldId id="497" r:id="rId67"/>
    <p:sldId id="498" r:id="rId68"/>
    <p:sldId id="636" r:id="rId69"/>
    <p:sldId id="499" r:id="rId70"/>
    <p:sldId id="500" r:id="rId71"/>
    <p:sldId id="501" r:id="rId72"/>
    <p:sldId id="502" r:id="rId73"/>
    <p:sldId id="503" r:id="rId74"/>
    <p:sldId id="504" r:id="rId75"/>
    <p:sldId id="690" r:id="rId76"/>
    <p:sldId id="513" r:id="rId77"/>
    <p:sldId id="514" r:id="rId78"/>
    <p:sldId id="515" r:id="rId79"/>
    <p:sldId id="516" r:id="rId80"/>
    <p:sldId id="520" r:id="rId81"/>
    <p:sldId id="518" r:id="rId82"/>
    <p:sldId id="519" r:id="rId83"/>
    <p:sldId id="649" r:id="rId84"/>
    <p:sldId id="646" r:id="rId85"/>
    <p:sldId id="647" r:id="rId86"/>
    <p:sldId id="648" r:id="rId87"/>
    <p:sldId id="642" r:id="rId88"/>
    <p:sldId id="691" r:id="rId89"/>
    <p:sldId id="692" r:id="rId90"/>
    <p:sldId id="693" r:id="rId91"/>
    <p:sldId id="694" r:id="rId92"/>
    <p:sldId id="695" r:id="rId93"/>
    <p:sldId id="696" r:id="rId94"/>
    <p:sldId id="697" r:id="rId95"/>
    <p:sldId id="698" r:id="rId96"/>
    <p:sldId id="661" r:id="rId97"/>
    <p:sldId id="663" r:id="rId98"/>
    <p:sldId id="540" r:id="rId9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56"/>
    <p:restoredTop sz="92607" autoAdjust="0"/>
  </p:normalViewPr>
  <p:slideViewPr>
    <p:cSldViewPr>
      <p:cViewPr varScale="1">
        <p:scale>
          <a:sx n="83" d="100"/>
          <a:sy n="83" d="100"/>
        </p:scale>
        <p:origin x="1170" y="90"/>
      </p:cViewPr>
      <p:guideLst>
        <p:guide orient="horz" pos="2160"/>
        <p:guide pos="2880"/>
      </p:guideLst>
    </p:cSldViewPr>
  </p:slideViewPr>
  <p:outlineViewPr>
    <p:cViewPr>
      <p:scale>
        <a:sx n="33" d="100"/>
        <a:sy n="33" d="100"/>
      </p:scale>
      <p:origin x="0" y="-3070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39" d="100"/>
          <a:sy n="39" d="100"/>
        </p:scale>
        <p:origin x="2309"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1EB30E-8C7D-4008-B20F-BBE8F215C8AA}" type="datetimeFigureOut">
              <a:rPr lang="zh-CN" altLang="en-US" smtClean="0"/>
              <a:pPr/>
              <a:t>2020/5/15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9E4D67-81E5-4FC9-B176-33882ECF0B7F}" type="slidenum">
              <a:rPr lang="zh-CN" altLang="en-US" smtClean="0"/>
              <a:pPr/>
              <a:t>‹#›</a:t>
            </a:fld>
            <a:endParaRPr lang="zh-CN" altLang="en-US"/>
          </a:p>
        </p:txBody>
      </p:sp>
    </p:spTree>
    <p:extLst>
      <p:ext uri="{BB962C8B-B14F-4D97-AF65-F5344CB8AC3E}">
        <p14:creationId xmlns:p14="http://schemas.microsoft.com/office/powerpoint/2010/main" val="418440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A06FAE-D30C-4DC9-8F21-02AEF30D91D2}" type="datetimeFigureOut">
              <a:rPr lang="zh-CN" altLang="en-US" smtClean="0"/>
              <a:pPr/>
              <a:t>2020/5/15</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EE04B8-0DE7-40C5-B547-FD725C620E71}" type="slidenum">
              <a:rPr lang="zh-CN" altLang="en-US" smtClean="0"/>
              <a:pPr/>
              <a:t>‹#›</a:t>
            </a:fld>
            <a:endParaRPr lang="zh-CN" altLang="en-US"/>
          </a:p>
        </p:txBody>
      </p:sp>
    </p:spTree>
    <p:extLst>
      <p:ext uri="{BB962C8B-B14F-4D97-AF65-F5344CB8AC3E}">
        <p14:creationId xmlns:p14="http://schemas.microsoft.com/office/powerpoint/2010/main" val="1849829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8212E7B-D6A4-4433-AC94-E9CE0D3C157A}" type="slidenum">
              <a:rPr lang="zh-CN" altLang="en-US" smtClean="0"/>
              <a:pPr/>
              <a:t>1</a:t>
            </a:fld>
            <a:endParaRPr lang="zh-CN" altLang="en-US"/>
          </a:p>
        </p:txBody>
      </p:sp>
    </p:spTree>
    <p:extLst>
      <p:ext uri="{BB962C8B-B14F-4D97-AF65-F5344CB8AC3E}">
        <p14:creationId xmlns:p14="http://schemas.microsoft.com/office/powerpoint/2010/main" val="1187981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62CD9B-4F39-46FE-9DDD-4570A2024178}" type="slidenum">
              <a:rPr lang="zh-CN" altLang="en-US" smtClean="0"/>
              <a:pPr eaLnBrk="1" hangingPunct="1"/>
              <a:t>76</a:t>
            </a:fld>
            <a:endParaRPr lang="en-US" altLang="zh-CN"/>
          </a:p>
        </p:txBody>
      </p:sp>
      <p:sp>
        <p:nvSpPr>
          <p:cNvPr id="122883"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1" tIns="46150" rIns="92301" bIns="46150" anchor="b"/>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algn="r" eaLnBrk="1" hangingPunct="1"/>
            <a:fld id="{C36640F8-92C1-43AA-905C-5B6F2C15A19F}" type="slidenum">
              <a:rPr lang="zh-CN" altLang="en-US" sz="1200"/>
              <a:pPr algn="r" eaLnBrk="1" hangingPunct="1"/>
              <a:t>76</a:t>
            </a:fld>
            <a:endParaRPr lang="en-US" altLang="zh-CN" sz="1200"/>
          </a:p>
        </p:txBody>
      </p:sp>
      <p:sp>
        <p:nvSpPr>
          <p:cNvPr id="122884" name="Rectangle 2"/>
          <p:cNvSpPr>
            <a:spLocks noGrp="1" noRot="1" noChangeAspect="1" noChangeArrowheads="1" noTextEdit="1"/>
          </p:cNvSpPr>
          <p:nvPr>
            <p:ph type="sldImg"/>
          </p:nvPr>
        </p:nvSpPr>
        <p:spPr>
          <a:ln/>
        </p:spPr>
      </p:sp>
      <p:sp>
        <p:nvSpPr>
          <p:cNvPr id="122885" name="Rectangle 3"/>
          <p:cNvSpPr>
            <a:spLocks noGrp="1" noChangeArrowheads="1"/>
          </p:cNvSpPr>
          <p:nvPr>
            <p:ph type="body" idx="1"/>
          </p:nvPr>
        </p:nvSpPr>
        <p:spPr>
          <a:xfrm>
            <a:off x="685800" y="4344988"/>
            <a:ext cx="54864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1" tIns="46150" rIns="92301" bIns="46150"/>
          <a:lstStyle/>
          <a:p>
            <a:pPr eaLnBrk="1" hangingPunct="1">
              <a:lnSpc>
                <a:spcPct val="150000"/>
              </a:lnSpc>
            </a:pPr>
            <a:r>
              <a:rPr lang="zh-CN" altLang="en-US" dirty="0">
                <a:latin typeface="黑体" pitchFamily="2" charset="-122"/>
                <a:ea typeface="黑体" pitchFamily="2" charset="-122"/>
              </a:rPr>
              <a:t>被引文献检索（</a:t>
            </a:r>
            <a:r>
              <a:rPr lang="en-US" altLang="zh-CN" dirty="0">
                <a:latin typeface="黑体" pitchFamily="2" charset="-122"/>
                <a:ea typeface="黑体" pitchFamily="2" charset="-122"/>
              </a:rPr>
              <a:t>Cited Reference Search): </a:t>
            </a:r>
            <a:r>
              <a:rPr lang="zh-CN" altLang="en-US" dirty="0">
                <a:latin typeface="黑体" pitchFamily="2" charset="-122"/>
                <a:ea typeface="黑体" pitchFamily="2" charset="-122"/>
              </a:rPr>
              <a:t>谁引用这篇论文？引用这篇论文的文献讲了些什么？</a:t>
            </a:r>
          </a:p>
          <a:p>
            <a:pPr eaLnBrk="1" hangingPunct="1"/>
            <a:r>
              <a:rPr lang="zh-CN" altLang="en-US" dirty="0">
                <a:latin typeface="黑体" pitchFamily="2" charset="-122"/>
                <a:ea typeface="黑体" pitchFamily="2" charset="-122"/>
              </a:rPr>
              <a:t>论文之间的引文连接：反映了科学交流的网络、结构及其随时间的变化、学科间的互动</a:t>
            </a:r>
          </a:p>
          <a:p>
            <a:pPr eaLnBrk="1" hangingPunct="1"/>
            <a:r>
              <a:rPr lang="zh-CN" altLang="en-US" dirty="0">
                <a:latin typeface="黑体" pitchFamily="2" charset="-122"/>
                <a:ea typeface="黑体" pitchFamily="2" charset="-122"/>
              </a:rPr>
              <a:t>引文统计作为一种文献计量和科学计量的指标：告诉分析人员首先应该关注什么</a:t>
            </a:r>
          </a:p>
          <a:p>
            <a:pPr eaLnBrk="1" hangingPunct="1"/>
            <a:r>
              <a:rPr lang="zh-CN" altLang="en-US" dirty="0"/>
              <a:t>科学研究贵在创新，一篇在严肃的科学期刊上发表的研究论文，必须在某些方面有所创新，否则就没有发表的价值。但是所有的科学研究又都是建立在前人工作的基础之上，在此基础上有所发展，因此又必需对前人工作给以充分的评价。在论文中必需充分回顾与本人结果直接有关的前人工作，然后再恰如其分地介绍自己工作中的创新之处</a:t>
            </a:r>
            <a:r>
              <a:rPr lang="en-US" altLang="zh-CN" dirty="0"/>
              <a:t>… …</a:t>
            </a:r>
          </a:p>
          <a:p>
            <a:pPr eaLnBrk="1" hangingPunct="1"/>
            <a:r>
              <a:rPr lang="en-US" altLang="zh-CN" dirty="0"/>
              <a:t>					- </a:t>
            </a:r>
            <a:r>
              <a:rPr lang="zh-CN" altLang="en-US" dirty="0"/>
              <a:t>邹承鲁，“我的科学之路”，</a:t>
            </a:r>
            <a:r>
              <a:rPr lang="en-US" altLang="zh-CN" dirty="0"/>
              <a:t>2003</a:t>
            </a:r>
            <a:r>
              <a:rPr lang="zh-CN" altLang="en-US" dirty="0"/>
              <a:t>年</a:t>
            </a:r>
          </a:p>
          <a:p>
            <a:pPr eaLnBrk="1" hangingPunct="1"/>
            <a:endParaRPr lang="zh-CN" altLang="en-US" dirty="0">
              <a:latin typeface="黑体" pitchFamily="2" charset="-122"/>
              <a:ea typeface="黑体" pitchFamily="2" charset="-122"/>
            </a:endParaRPr>
          </a:p>
          <a:p>
            <a:pPr eaLnBrk="1" hangingPunct="1"/>
            <a:r>
              <a:rPr lang="zh-CN" altLang="en-US" dirty="0"/>
              <a:t>引证和被引证的关系揭示了信息的交流与反馈， </a:t>
            </a:r>
          </a:p>
          <a:p>
            <a:pPr eaLnBrk="1" hangingPunct="1"/>
            <a:endParaRPr lang="zh-CN" altLang="en-US" dirty="0"/>
          </a:p>
        </p:txBody>
      </p:sp>
    </p:spTree>
    <p:extLst>
      <p:ext uri="{BB962C8B-B14F-4D97-AF65-F5344CB8AC3E}">
        <p14:creationId xmlns:p14="http://schemas.microsoft.com/office/powerpoint/2010/main" val="432321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The following list is calculated based on an analysis of all articles in </a:t>
            </a:r>
            <a:r>
              <a:rPr lang="en-US" altLang="zh-CN" sz="1200" b="0" i="0" kern="1200" dirty="0" err="1">
                <a:solidFill>
                  <a:schemeClr val="tx1"/>
                </a:solidFill>
                <a:effectLst/>
                <a:latin typeface="+mn-lt"/>
                <a:ea typeface="+mn-ea"/>
                <a:cs typeface="+mn-cs"/>
              </a:rPr>
              <a:t>HeinOnline</a:t>
            </a:r>
            <a:r>
              <a:rPr lang="en-US" altLang="zh-CN" sz="1200" b="0" i="0" kern="1200" dirty="0">
                <a:solidFill>
                  <a:schemeClr val="tx1"/>
                </a:solidFill>
                <a:effectLst/>
                <a:latin typeface="+mn-lt"/>
                <a:ea typeface="+mn-ea"/>
                <a:cs typeface="+mn-cs"/>
              </a:rPr>
              <a:t>. We then ranked each author in each category: number of times cited by articles, number of times cited by articles written in the past 10 years, number of times cited by articles written in the past 12-24 months, number of times cited by cases, and number of times accessed and averaged the rankings to produce this list of the 250 authors that scored the highest when averaging all categories.</a:t>
            </a:r>
            <a:endParaRPr kumimoji="1" lang="zh-CN" altLang="en-US" dirty="0"/>
          </a:p>
        </p:txBody>
      </p:sp>
      <p:sp>
        <p:nvSpPr>
          <p:cNvPr id="4" name="幻灯片编号占位符 3"/>
          <p:cNvSpPr>
            <a:spLocks noGrp="1"/>
          </p:cNvSpPr>
          <p:nvPr>
            <p:ph type="sldNum" sz="quarter" idx="10"/>
          </p:nvPr>
        </p:nvSpPr>
        <p:spPr/>
        <p:txBody>
          <a:bodyPr/>
          <a:lstStyle/>
          <a:p>
            <a:fld id="{AEEE04B8-0DE7-40C5-B547-FD725C620E71}" type="slidenum">
              <a:rPr lang="zh-CN" altLang="en-US" smtClean="0"/>
              <a:pPr/>
              <a:t>87</a:t>
            </a:fld>
            <a:endParaRPr lang="zh-CN" altLang="en-US"/>
          </a:p>
        </p:txBody>
      </p:sp>
    </p:spTree>
    <p:extLst>
      <p:ext uri="{BB962C8B-B14F-4D97-AF65-F5344CB8AC3E}">
        <p14:creationId xmlns:p14="http://schemas.microsoft.com/office/powerpoint/2010/main" val="73066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全球有</a:t>
            </a:r>
            <a:r>
              <a:rPr kumimoji="1" lang="en-US" altLang="zh-CN" dirty="0"/>
              <a:t>150</a:t>
            </a:r>
            <a:r>
              <a:rPr kumimoji="1" lang="zh-CN" altLang="en-US" dirty="0"/>
              <a:t>多个国家、</a:t>
            </a:r>
            <a:r>
              <a:rPr kumimoji="1" lang="en-US" altLang="zh-CN" dirty="0"/>
              <a:t>3200</a:t>
            </a:r>
            <a:r>
              <a:rPr kumimoji="1" lang="zh-CN" altLang="en-US" dirty="0"/>
              <a:t>多个地方使用</a:t>
            </a:r>
            <a:r>
              <a:rPr kumimoji="1" lang="en-US" altLang="zh-CN" dirty="0" err="1"/>
              <a:t>HeinOnline</a:t>
            </a:r>
            <a:r>
              <a:rPr kumimoji="1" lang="zh-CN" altLang="en-US" dirty="0"/>
              <a:t>；</a:t>
            </a:r>
            <a:endParaRPr kumimoji="1" lang="en-US" altLang="zh-CN" dirty="0"/>
          </a:p>
          <a:p>
            <a:r>
              <a:rPr kumimoji="1" lang="zh-CN" altLang="en-US" dirty="0"/>
              <a:t>完整的国会记录（</a:t>
            </a:r>
            <a:r>
              <a:rPr kumimoji="1" lang="en-US" altLang="zh-CN" dirty="0"/>
              <a:t>Congressional</a:t>
            </a:r>
            <a:r>
              <a:rPr kumimoji="1" lang="zh-CN" altLang="en-US" baseline="0" dirty="0"/>
              <a:t> </a:t>
            </a:r>
            <a:r>
              <a:rPr kumimoji="1" lang="en-US" altLang="zh-CN" baseline="0" dirty="0"/>
              <a:t>Record</a:t>
            </a:r>
            <a:r>
              <a:rPr kumimoji="1" lang="zh-CN" altLang="en-US" baseline="0" dirty="0"/>
              <a:t> </a:t>
            </a:r>
            <a:r>
              <a:rPr kumimoji="1" lang="en-US" altLang="zh-CN" baseline="0" dirty="0"/>
              <a:t>Bound</a:t>
            </a:r>
            <a:r>
              <a:rPr kumimoji="1" lang="zh-CN" altLang="en-US" dirty="0"/>
              <a:t>）。</a:t>
            </a:r>
          </a:p>
        </p:txBody>
      </p:sp>
      <p:sp>
        <p:nvSpPr>
          <p:cNvPr id="4" name="幻灯片编号占位符 3"/>
          <p:cNvSpPr>
            <a:spLocks noGrp="1"/>
          </p:cNvSpPr>
          <p:nvPr>
            <p:ph type="sldNum" sz="quarter" idx="10"/>
          </p:nvPr>
        </p:nvSpPr>
        <p:spPr/>
        <p:txBody>
          <a:bodyPr/>
          <a:lstStyle/>
          <a:p>
            <a:fld id="{AEEE04B8-0DE7-40C5-B547-FD725C620E71}" type="slidenum">
              <a:rPr lang="zh-CN" altLang="en-US" smtClean="0"/>
              <a:pPr/>
              <a:t>5</a:t>
            </a:fld>
            <a:endParaRPr lang="zh-CN" altLang="en-US"/>
          </a:p>
        </p:txBody>
      </p:sp>
    </p:spTree>
    <p:extLst>
      <p:ext uri="{BB962C8B-B14F-4D97-AF65-F5344CB8AC3E}">
        <p14:creationId xmlns:p14="http://schemas.microsoft.com/office/powerpoint/2010/main" val="1000619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全球有</a:t>
            </a:r>
            <a:r>
              <a:rPr kumimoji="1" lang="en-US" altLang="zh-CN" dirty="0"/>
              <a:t>150</a:t>
            </a:r>
            <a:r>
              <a:rPr kumimoji="1" lang="zh-CN" altLang="en-US" dirty="0"/>
              <a:t>多个国家、</a:t>
            </a:r>
            <a:r>
              <a:rPr kumimoji="1" lang="en-US" altLang="zh-CN" dirty="0"/>
              <a:t>3200</a:t>
            </a:r>
            <a:r>
              <a:rPr kumimoji="1" lang="zh-CN" altLang="en-US" dirty="0"/>
              <a:t>多个地方使用</a:t>
            </a:r>
            <a:r>
              <a:rPr kumimoji="1" lang="en-US" altLang="zh-CN" dirty="0" err="1"/>
              <a:t>HeinOnline</a:t>
            </a:r>
            <a:r>
              <a:rPr kumimoji="1" lang="zh-CN" altLang="en-US" dirty="0"/>
              <a:t>；</a:t>
            </a:r>
            <a:endParaRPr kumimoji="1" lang="en-US" altLang="zh-CN" dirty="0"/>
          </a:p>
          <a:p>
            <a:r>
              <a:rPr kumimoji="1" lang="zh-CN" altLang="en-US" dirty="0"/>
              <a:t>完整的国会记录（</a:t>
            </a:r>
            <a:r>
              <a:rPr kumimoji="1" lang="en-US" altLang="zh-CN" dirty="0"/>
              <a:t>Congressional</a:t>
            </a:r>
            <a:r>
              <a:rPr kumimoji="1" lang="zh-CN" altLang="en-US" baseline="0" dirty="0"/>
              <a:t> </a:t>
            </a:r>
            <a:r>
              <a:rPr kumimoji="1" lang="en-US" altLang="zh-CN" baseline="0" dirty="0"/>
              <a:t>Record</a:t>
            </a:r>
            <a:r>
              <a:rPr kumimoji="1" lang="zh-CN" altLang="en-US" baseline="0" dirty="0"/>
              <a:t> </a:t>
            </a:r>
            <a:r>
              <a:rPr kumimoji="1" lang="en-US" altLang="zh-CN" baseline="0" dirty="0"/>
              <a:t>Bound</a:t>
            </a:r>
            <a:r>
              <a:rPr kumimoji="1" lang="zh-CN" altLang="en-US" dirty="0"/>
              <a:t>）。</a:t>
            </a:r>
          </a:p>
        </p:txBody>
      </p:sp>
      <p:sp>
        <p:nvSpPr>
          <p:cNvPr id="4" name="幻灯片编号占位符 3"/>
          <p:cNvSpPr>
            <a:spLocks noGrp="1"/>
          </p:cNvSpPr>
          <p:nvPr>
            <p:ph type="sldNum" sz="quarter" idx="10"/>
          </p:nvPr>
        </p:nvSpPr>
        <p:spPr/>
        <p:txBody>
          <a:bodyPr/>
          <a:lstStyle/>
          <a:p>
            <a:fld id="{AEEE04B8-0DE7-40C5-B547-FD725C620E71}" type="slidenum">
              <a:rPr lang="zh-CN" altLang="en-US" smtClean="0"/>
              <a:pPr/>
              <a:t>6</a:t>
            </a:fld>
            <a:endParaRPr lang="zh-CN" altLang="en-US"/>
          </a:p>
        </p:txBody>
      </p:sp>
    </p:spTree>
    <p:extLst>
      <p:ext uri="{BB962C8B-B14F-4D97-AF65-F5344CB8AC3E}">
        <p14:creationId xmlns:p14="http://schemas.microsoft.com/office/powerpoint/2010/main" val="1000619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超过</a:t>
            </a:r>
            <a:r>
              <a:rPr kumimoji="1" lang="en-US" altLang="zh-CN" dirty="0"/>
              <a:t>1.2</a:t>
            </a:r>
            <a:r>
              <a:rPr kumimoji="1" lang="zh-CN" altLang="en-US" dirty="0"/>
              <a:t>亿页文献，完整收录</a:t>
            </a:r>
            <a:r>
              <a:rPr kumimoji="1" lang="en-US" altLang="zh-CN" dirty="0"/>
              <a:t>2100</a:t>
            </a:r>
            <a:r>
              <a:rPr kumimoji="1" lang="zh-CN" altLang="en-US" dirty="0"/>
              <a:t>多种法律和法律相关期刊，</a:t>
            </a:r>
            <a:endParaRPr kumimoji="1" lang="en-US" altLang="zh-CN" dirty="0"/>
          </a:p>
          <a:p>
            <a:endParaRPr kumimoji="1" lang="zh-CN" altLang="en-US" dirty="0"/>
          </a:p>
        </p:txBody>
      </p:sp>
      <p:sp>
        <p:nvSpPr>
          <p:cNvPr id="4" name="幻灯片编号占位符 3"/>
          <p:cNvSpPr>
            <a:spLocks noGrp="1"/>
          </p:cNvSpPr>
          <p:nvPr>
            <p:ph type="sldNum" sz="quarter" idx="10"/>
          </p:nvPr>
        </p:nvSpPr>
        <p:spPr/>
        <p:txBody>
          <a:bodyPr/>
          <a:lstStyle/>
          <a:p>
            <a:fld id="{AEEE04B8-0DE7-40C5-B547-FD725C620E71}" type="slidenum">
              <a:rPr lang="zh-CN" altLang="en-US" smtClean="0"/>
              <a:pPr/>
              <a:t>7</a:t>
            </a:fld>
            <a:endParaRPr lang="zh-CN" altLang="en-US"/>
          </a:p>
        </p:txBody>
      </p:sp>
    </p:spTree>
    <p:extLst>
      <p:ext uri="{BB962C8B-B14F-4D97-AF65-F5344CB8AC3E}">
        <p14:creationId xmlns:p14="http://schemas.microsoft.com/office/powerpoint/2010/main" val="506691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EEE04B8-0DE7-40C5-B547-FD725C620E71}" type="slidenum">
              <a:rPr lang="zh-CN" altLang="en-US" smtClean="0"/>
              <a:pPr/>
              <a:t>8</a:t>
            </a:fld>
            <a:endParaRPr lang="zh-CN" altLang="en-US"/>
          </a:p>
        </p:txBody>
      </p:sp>
    </p:spTree>
    <p:extLst>
      <p:ext uri="{BB962C8B-B14F-4D97-AF65-F5344CB8AC3E}">
        <p14:creationId xmlns:p14="http://schemas.microsoft.com/office/powerpoint/2010/main" val="2257127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err="1">
                <a:solidFill>
                  <a:schemeClr val="tx1"/>
                </a:solidFill>
                <a:effectLst/>
                <a:latin typeface="+mn-lt"/>
                <a:ea typeface="+mn-ea"/>
                <a:cs typeface="+mn-cs"/>
              </a:rPr>
              <a:t>HeinOnline</a:t>
            </a:r>
            <a:r>
              <a:rPr lang="en-US" altLang="zh-CN" sz="1200" b="0" i="0" kern="1200" dirty="0">
                <a:solidFill>
                  <a:schemeClr val="tx1"/>
                </a:solidFill>
                <a:effectLst/>
                <a:latin typeface="+mn-lt"/>
                <a:ea typeface="+mn-ea"/>
                <a:cs typeface="+mn-cs"/>
              </a:rPr>
              <a:t> also contains the Congressional Record Bound volumes in entirety, complete coverage of the U.S. Reports back to 1754, famous world trials dating back to the early 1700’s, legal classics from the 16th to the 20th centuries, the United Nations and League of Nations Treaty Series, all United States treaties, the Federal Register from inception in 1936, the CFR from inception in 1938</a:t>
            </a:r>
            <a:endParaRPr kumimoji="1" lang="zh-CN" altLang="en-US" dirty="0"/>
          </a:p>
        </p:txBody>
      </p:sp>
      <p:sp>
        <p:nvSpPr>
          <p:cNvPr id="4" name="幻灯片编号占位符 3"/>
          <p:cNvSpPr>
            <a:spLocks noGrp="1"/>
          </p:cNvSpPr>
          <p:nvPr>
            <p:ph type="sldNum" sz="quarter" idx="10"/>
          </p:nvPr>
        </p:nvSpPr>
        <p:spPr/>
        <p:txBody>
          <a:bodyPr/>
          <a:lstStyle/>
          <a:p>
            <a:fld id="{AEEE04B8-0DE7-40C5-B547-FD725C620E71}" type="slidenum">
              <a:rPr lang="zh-CN" altLang="en-US" smtClean="0"/>
              <a:pPr/>
              <a:t>9</a:t>
            </a:fld>
            <a:endParaRPr lang="zh-CN" altLang="en-US"/>
          </a:p>
        </p:txBody>
      </p:sp>
    </p:spTree>
    <p:extLst>
      <p:ext uri="{BB962C8B-B14F-4D97-AF65-F5344CB8AC3E}">
        <p14:creationId xmlns:p14="http://schemas.microsoft.com/office/powerpoint/2010/main" val="2010448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波斯纳猛批学生编辑的法律期刊，有一篇回应波斯纳的文章可参见</a:t>
            </a:r>
            <a:r>
              <a:rPr kumimoji="1" lang="en-US" altLang="zh-CN" dirty="0"/>
              <a:t>《</a:t>
            </a:r>
            <a:r>
              <a:rPr kumimoji="1" lang="zh-CN" altLang="en-US" dirty="0"/>
              <a:t>研究生法学</a:t>
            </a:r>
            <a:r>
              <a:rPr kumimoji="1" lang="en-US" altLang="zh-CN" dirty="0"/>
              <a:t>》2014</a:t>
            </a:r>
            <a:r>
              <a:rPr kumimoji="1" lang="zh-CN" altLang="en-US" dirty="0"/>
              <a:t>年第</a:t>
            </a:r>
            <a:r>
              <a:rPr kumimoji="1" lang="en-US" altLang="zh-CN" dirty="0"/>
              <a:t>3</a:t>
            </a:r>
            <a:r>
              <a:rPr kumimoji="1" lang="zh-CN" altLang="en-US" dirty="0"/>
              <a:t>期（</a:t>
            </a:r>
            <a:r>
              <a:rPr kumimoji="1" lang="en-US" altLang="zh-CN" dirty="0"/>
              <a:t>The</a:t>
            </a:r>
            <a:r>
              <a:rPr kumimoji="1" lang="zh-CN" altLang="en-US" dirty="0"/>
              <a:t> </a:t>
            </a:r>
            <a:r>
              <a:rPr kumimoji="1" lang="en-US" altLang="zh-CN" dirty="0"/>
              <a:t>Competence</a:t>
            </a:r>
            <a:r>
              <a:rPr kumimoji="1" lang="zh-CN" altLang="en-US" dirty="0"/>
              <a:t> </a:t>
            </a:r>
            <a:r>
              <a:rPr kumimoji="1" lang="en-US" altLang="zh-CN" dirty="0"/>
              <a:t>of</a:t>
            </a:r>
            <a:r>
              <a:rPr kumimoji="1" lang="zh-CN" altLang="en-US" dirty="0"/>
              <a:t> </a:t>
            </a:r>
            <a:r>
              <a:rPr kumimoji="1" lang="en-US" altLang="zh-CN" dirty="0"/>
              <a:t>Students</a:t>
            </a:r>
            <a:r>
              <a:rPr kumimoji="1" lang="zh-CN" altLang="en-US" baseline="0" dirty="0"/>
              <a:t> </a:t>
            </a:r>
            <a:r>
              <a:rPr kumimoji="1" lang="en-US" altLang="zh-CN" baseline="0" dirty="0"/>
              <a:t>as</a:t>
            </a:r>
            <a:r>
              <a:rPr kumimoji="1" lang="zh-CN" altLang="en-US" baseline="0" dirty="0"/>
              <a:t> </a:t>
            </a:r>
            <a:r>
              <a:rPr kumimoji="1" lang="en-US" altLang="zh-CN" baseline="0" dirty="0"/>
              <a:t>Editors</a:t>
            </a:r>
            <a:r>
              <a:rPr kumimoji="1" lang="zh-CN" altLang="en-US" baseline="0" dirty="0"/>
              <a:t> </a:t>
            </a:r>
            <a:r>
              <a:rPr kumimoji="1" lang="en-US" altLang="zh-CN" baseline="0" dirty="0"/>
              <a:t>of</a:t>
            </a:r>
            <a:r>
              <a:rPr kumimoji="1" lang="zh-CN" altLang="en-US" baseline="0" dirty="0"/>
              <a:t> </a:t>
            </a:r>
            <a:r>
              <a:rPr kumimoji="1" lang="en-US" altLang="zh-CN" baseline="0" dirty="0"/>
              <a:t>Law</a:t>
            </a:r>
            <a:r>
              <a:rPr kumimoji="1" lang="zh-CN" altLang="en-US" baseline="0" dirty="0"/>
              <a:t> </a:t>
            </a:r>
            <a:r>
              <a:rPr kumimoji="1" lang="en-US" altLang="zh-CN" baseline="0" dirty="0"/>
              <a:t>Reviews:</a:t>
            </a:r>
            <a:r>
              <a:rPr kumimoji="1" lang="zh-CN" altLang="en-US" baseline="0" dirty="0"/>
              <a:t> </a:t>
            </a:r>
            <a:r>
              <a:rPr kumimoji="1" lang="en-US" altLang="zh-CN" baseline="0" dirty="0"/>
              <a:t>A</a:t>
            </a:r>
            <a:r>
              <a:rPr kumimoji="1" lang="zh-CN" altLang="en-US" baseline="0" dirty="0"/>
              <a:t> </a:t>
            </a:r>
            <a:r>
              <a:rPr kumimoji="1" lang="en-US" altLang="zh-CN" baseline="0" dirty="0"/>
              <a:t>Response</a:t>
            </a:r>
            <a:r>
              <a:rPr kumimoji="1" lang="zh-CN" altLang="en-US" baseline="0" dirty="0"/>
              <a:t> </a:t>
            </a:r>
            <a:r>
              <a:rPr kumimoji="1" lang="en-US" altLang="zh-CN" baseline="0" dirty="0"/>
              <a:t>to</a:t>
            </a:r>
            <a:r>
              <a:rPr kumimoji="1" lang="zh-CN" altLang="en-US" baseline="0" dirty="0"/>
              <a:t> </a:t>
            </a:r>
            <a:r>
              <a:rPr kumimoji="1" lang="en-US" altLang="zh-CN" baseline="0" dirty="0"/>
              <a:t>Judge</a:t>
            </a:r>
            <a:r>
              <a:rPr kumimoji="1" lang="zh-CN" altLang="en-US" baseline="0" dirty="0"/>
              <a:t> </a:t>
            </a:r>
            <a:r>
              <a:rPr kumimoji="1" lang="en-US" altLang="zh-CN" baseline="0" dirty="0"/>
              <a:t>Posner,</a:t>
            </a:r>
            <a:r>
              <a:rPr kumimoji="1" lang="zh-CN" altLang="en-US" baseline="0" dirty="0"/>
              <a:t> </a:t>
            </a:r>
            <a:r>
              <a:rPr kumimoji="1" lang="en-US" altLang="zh-CN" baseline="0" dirty="0"/>
              <a:t>University</a:t>
            </a:r>
            <a:r>
              <a:rPr kumimoji="1" lang="zh-CN" altLang="en-US" baseline="0" dirty="0"/>
              <a:t> </a:t>
            </a:r>
            <a:r>
              <a:rPr kumimoji="1" lang="en-US" altLang="zh-CN" baseline="0" dirty="0"/>
              <a:t>of</a:t>
            </a:r>
            <a:r>
              <a:rPr kumimoji="1" lang="zh-CN" altLang="en-US" baseline="0" dirty="0"/>
              <a:t> </a:t>
            </a:r>
            <a:r>
              <a:rPr kumimoji="1" lang="en-US" altLang="zh-CN" baseline="0" dirty="0"/>
              <a:t>Pennsylvania</a:t>
            </a:r>
            <a:r>
              <a:rPr kumimoji="1" lang="zh-CN" altLang="en-US" baseline="0" dirty="0"/>
              <a:t> </a:t>
            </a:r>
            <a:r>
              <a:rPr kumimoji="1" lang="en-US" altLang="zh-CN" baseline="0" dirty="0"/>
              <a:t>Law</a:t>
            </a:r>
            <a:r>
              <a:rPr kumimoji="1" lang="zh-CN" altLang="en-US" baseline="0" dirty="0"/>
              <a:t> </a:t>
            </a:r>
            <a:r>
              <a:rPr kumimoji="1" lang="en-US" altLang="zh-CN" baseline="0" dirty="0"/>
              <a:t>Review,</a:t>
            </a:r>
            <a:r>
              <a:rPr kumimoji="1" lang="zh-CN" altLang="en-US" baseline="0" dirty="0"/>
              <a:t> </a:t>
            </a:r>
            <a:r>
              <a:rPr kumimoji="1" lang="en-US" altLang="zh-CN" baseline="0" dirty="0"/>
              <a:t>Vol.</a:t>
            </a:r>
            <a:r>
              <a:rPr kumimoji="1" lang="zh-CN" altLang="en-US" baseline="0" dirty="0"/>
              <a:t> </a:t>
            </a:r>
            <a:r>
              <a:rPr kumimoji="1" lang="en-US" altLang="zh-CN" baseline="0" dirty="0"/>
              <a:t>154,</a:t>
            </a:r>
            <a:r>
              <a:rPr kumimoji="1" lang="zh-CN" altLang="en-US" baseline="0" dirty="0"/>
              <a:t> </a:t>
            </a:r>
            <a:r>
              <a:rPr kumimoji="1" lang="en-US" altLang="zh-CN" baseline="0" dirty="0"/>
              <a:t>No.</a:t>
            </a:r>
            <a:r>
              <a:rPr kumimoji="1" lang="zh-CN" altLang="en-US" baseline="0" dirty="0"/>
              <a:t> </a:t>
            </a:r>
            <a:r>
              <a:rPr kumimoji="1" lang="en-US" altLang="zh-CN" baseline="0" dirty="0"/>
              <a:t>4</a:t>
            </a:r>
            <a:r>
              <a:rPr kumimoji="1" lang="zh-CN" altLang="en-US" baseline="0" dirty="0"/>
              <a:t> </a:t>
            </a:r>
            <a:r>
              <a:rPr kumimoji="1" lang="en-US" altLang="zh-CN" baseline="0" dirty="0"/>
              <a:t>(Apr.</a:t>
            </a:r>
            <a:r>
              <a:rPr kumimoji="1" lang="zh-CN" altLang="en-US" baseline="0" dirty="0"/>
              <a:t> </a:t>
            </a:r>
            <a:r>
              <a:rPr kumimoji="1" lang="en-US" altLang="zh-CN" baseline="0" dirty="0"/>
              <a:t>2006),</a:t>
            </a:r>
            <a:r>
              <a:rPr kumimoji="1" lang="zh-CN" altLang="en-US" baseline="0" dirty="0"/>
              <a:t> </a:t>
            </a:r>
            <a:r>
              <a:rPr kumimoji="1" lang="en-US" altLang="zh-CN" baseline="0" dirty="0"/>
              <a:t>pp.</a:t>
            </a:r>
            <a:r>
              <a:rPr kumimoji="1" lang="zh-CN" altLang="en-US" baseline="0" dirty="0"/>
              <a:t> </a:t>
            </a:r>
            <a:r>
              <a:rPr kumimoji="1" lang="en-US" altLang="zh-CN" baseline="0" dirty="0"/>
              <a:t>951-982.</a:t>
            </a:r>
            <a:r>
              <a:rPr kumimoji="1" lang="zh-CN" altLang="en-US" dirty="0"/>
              <a:t>）</a:t>
            </a:r>
          </a:p>
        </p:txBody>
      </p:sp>
      <p:sp>
        <p:nvSpPr>
          <p:cNvPr id="4" name="幻灯片编号占位符 3"/>
          <p:cNvSpPr>
            <a:spLocks noGrp="1"/>
          </p:cNvSpPr>
          <p:nvPr>
            <p:ph type="sldNum" sz="quarter" idx="10"/>
          </p:nvPr>
        </p:nvSpPr>
        <p:spPr/>
        <p:txBody>
          <a:bodyPr/>
          <a:lstStyle/>
          <a:p>
            <a:fld id="{AEEE04B8-0DE7-40C5-B547-FD725C620E71}" type="slidenum">
              <a:rPr lang="zh-CN" altLang="en-US" smtClean="0"/>
              <a:pPr/>
              <a:t>11</a:t>
            </a:fld>
            <a:endParaRPr lang="zh-CN" altLang="en-US"/>
          </a:p>
        </p:txBody>
      </p:sp>
    </p:spTree>
    <p:extLst>
      <p:ext uri="{BB962C8B-B14F-4D97-AF65-F5344CB8AC3E}">
        <p14:creationId xmlns:p14="http://schemas.microsoft.com/office/powerpoint/2010/main" val="429413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a:p>
        </p:txBody>
      </p:sp>
      <p:sp>
        <p:nvSpPr>
          <p:cNvPr id="4" name="幻灯片编号占位符 3"/>
          <p:cNvSpPr>
            <a:spLocks noGrp="1"/>
          </p:cNvSpPr>
          <p:nvPr>
            <p:ph type="sldNum" sz="quarter" idx="10"/>
          </p:nvPr>
        </p:nvSpPr>
        <p:spPr/>
        <p:txBody>
          <a:bodyPr/>
          <a:lstStyle/>
          <a:p>
            <a:fld id="{AEEE04B8-0DE7-40C5-B547-FD725C620E71}" type="slidenum">
              <a:rPr lang="zh-CN" altLang="en-US" smtClean="0"/>
              <a:pPr/>
              <a:t>12</a:t>
            </a:fld>
            <a:endParaRPr lang="zh-CN" altLang="en-US"/>
          </a:p>
        </p:txBody>
      </p:sp>
    </p:spTree>
    <p:extLst>
      <p:ext uri="{BB962C8B-B14F-4D97-AF65-F5344CB8AC3E}">
        <p14:creationId xmlns:p14="http://schemas.microsoft.com/office/powerpoint/2010/main" val="1325987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latin typeface="+mn-lt"/>
                <a:ea typeface="+mn-ea"/>
                <a:cs typeface="+mn-cs"/>
              </a:rPr>
              <a:t>· h</a:t>
            </a:r>
            <a:r>
              <a:rPr lang="zh-CN" altLang="en-US" sz="1200" kern="1200" dirty="0">
                <a:solidFill>
                  <a:schemeClr val="tx1"/>
                </a:solidFill>
                <a:latin typeface="+mn-lt"/>
                <a:ea typeface="+mn-ea"/>
                <a:cs typeface="+mn-cs"/>
              </a:rPr>
              <a:t>指数对科学家论文集（即科学家迄今为止发表的全部论文，这些全部论文代表了这位科学家的学术声誉）中的被大量引用的某一篇或几篇论文并不敏感。</a:t>
            </a:r>
          </a:p>
          <a:p>
            <a:r>
              <a:rPr lang="en-US" altLang="zh-CN" sz="1200" kern="1200" dirty="0">
                <a:solidFill>
                  <a:schemeClr val="tx1"/>
                </a:solidFill>
                <a:latin typeface="+mn-lt"/>
                <a:ea typeface="+mn-ea"/>
                <a:cs typeface="+mn-cs"/>
              </a:rPr>
              <a:t>· h</a:t>
            </a:r>
            <a:r>
              <a:rPr lang="zh-CN" altLang="en-US" sz="1200" kern="1200" dirty="0">
                <a:solidFill>
                  <a:schemeClr val="tx1"/>
                </a:solidFill>
                <a:latin typeface="+mn-lt"/>
                <a:ea typeface="+mn-ea"/>
                <a:cs typeface="+mn-cs"/>
              </a:rPr>
              <a:t>指数在很大程度上依赖于科学家的学术生涯时间，这也就意味着</a:t>
            </a:r>
            <a:r>
              <a:rPr lang="en-US" altLang="zh-CN" sz="1200" kern="1200" dirty="0">
                <a:solidFill>
                  <a:schemeClr val="tx1"/>
                </a:solidFill>
                <a:latin typeface="+mn-lt"/>
                <a:ea typeface="+mn-ea"/>
                <a:cs typeface="+mn-cs"/>
              </a:rPr>
              <a:t>h</a:t>
            </a:r>
            <a:r>
              <a:rPr lang="zh-CN" altLang="en-US" sz="1200" kern="1200" dirty="0">
                <a:solidFill>
                  <a:schemeClr val="tx1"/>
                </a:solidFill>
                <a:latin typeface="+mn-lt"/>
                <a:ea typeface="+mn-ea"/>
                <a:cs typeface="+mn-cs"/>
              </a:rPr>
              <a:t>指数对于从事学术生涯时间大致相同的科学家之间才具有比较意义；</a:t>
            </a:r>
          </a:p>
          <a:p>
            <a:r>
              <a:rPr lang="en-US" altLang="zh-CN" sz="1200" kern="1200" dirty="0">
                <a:solidFill>
                  <a:schemeClr val="tx1"/>
                </a:solidFill>
                <a:latin typeface="+mn-lt"/>
                <a:ea typeface="+mn-ea"/>
                <a:cs typeface="+mn-cs"/>
              </a:rPr>
              <a:t>· </a:t>
            </a:r>
            <a:r>
              <a:rPr lang="zh-CN" altLang="en-US" sz="1200" kern="1200" dirty="0">
                <a:solidFill>
                  <a:schemeClr val="tx1"/>
                </a:solidFill>
                <a:latin typeface="+mn-lt"/>
                <a:ea typeface="+mn-ea"/>
                <a:cs typeface="+mn-cs"/>
              </a:rPr>
              <a:t>随着时间的推移，某位科学家的</a:t>
            </a:r>
            <a:r>
              <a:rPr lang="en-US" altLang="zh-CN" sz="1200" kern="1200" dirty="0">
                <a:solidFill>
                  <a:schemeClr val="tx1"/>
                </a:solidFill>
                <a:latin typeface="+mn-lt"/>
                <a:ea typeface="+mn-ea"/>
                <a:cs typeface="+mn-cs"/>
              </a:rPr>
              <a:t>h</a:t>
            </a:r>
            <a:r>
              <a:rPr lang="zh-CN" altLang="en-US" sz="1200" kern="1200" dirty="0">
                <a:solidFill>
                  <a:schemeClr val="tx1"/>
                </a:solidFill>
                <a:latin typeface="+mn-lt"/>
                <a:ea typeface="+mn-ea"/>
                <a:cs typeface="+mn-cs"/>
              </a:rPr>
              <a:t>指数只能增长或者保持不变；</a:t>
            </a:r>
            <a:r>
              <a:rPr lang="en-US" altLang="zh-CN" sz="1200" kern="1200" dirty="0">
                <a:solidFill>
                  <a:schemeClr val="tx1"/>
                </a:solidFill>
                <a:latin typeface="+mn-lt"/>
                <a:ea typeface="+mn-ea"/>
                <a:cs typeface="+mn-cs"/>
              </a:rPr>
              <a:t>h</a:t>
            </a:r>
            <a:r>
              <a:rPr lang="zh-CN" altLang="en-US" sz="1200" kern="1200" dirty="0">
                <a:solidFill>
                  <a:schemeClr val="tx1"/>
                </a:solidFill>
                <a:latin typeface="+mn-lt"/>
                <a:ea typeface="+mn-ea"/>
                <a:cs typeface="+mn-cs"/>
              </a:rPr>
              <a:t>指数从来不会下降，因而也就不能反映出科学家的学术休止状态、退休甚至死亡。</a:t>
            </a:r>
            <a:endParaRPr lang="en-US" altLang="zh-CN" sz="1200" kern="1200" dirty="0">
              <a:solidFill>
                <a:schemeClr val="tx1"/>
              </a:solidFill>
              <a:latin typeface="+mn-lt"/>
              <a:ea typeface="+mn-ea"/>
              <a:cs typeface="+mn-cs"/>
            </a:endParaRPr>
          </a:p>
          <a:p>
            <a:r>
              <a:rPr kumimoji="1" lang="zh-CN" altLang="en-US" sz="1200" kern="1200" dirty="0">
                <a:solidFill>
                  <a:schemeClr val="tx1"/>
                </a:solidFill>
                <a:latin typeface="+mn-lt"/>
                <a:ea typeface="+mn-ea"/>
                <a:cs typeface="+mn-cs"/>
              </a:rPr>
              <a:t>因此有</a:t>
            </a:r>
            <a:r>
              <a:rPr lang="en-US" altLang="zh-CN" sz="1200" kern="1200" dirty="0">
                <a:solidFill>
                  <a:schemeClr val="tx1"/>
                </a:solidFill>
                <a:latin typeface="+mn-lt"/>
                <a:ea typeface="+mn-ea"/>
                <a:cs typeface="+mn-cs"/>
              </a:rPr>
              <a:t>h</a:t>
            </a:r>
            <a:r>
              <a:rPr lang="zh-CN" altLang="en-US" sz="1200" kern="1200" dirty="0">
                <a:solidFill>
                  <a:schemeClr val="tx1"/>
                </a:solidFill>
                <a:latin typeface="+mn-lt"/>
                <a:ea typeface="+mn-ea"/>
                <a:cs typeface="+mn-cs"/>
              </a:rPr>
              <a:t>指数变体，其中包括</a:t>
            </a:r>
            <a:r>
              <a:rPr lang="en-US" altLang="zh-CN" sz="1200" kern="1200" dirty="0">
                <a:solidFill>
                  <a:schemeClr val="tx1"/>
                </a:solidFill>
                <a:latin typeface="+mn-lt"/>
                <a:ea typeface="+mn-ea"/>
                <a:cs typeface="+mn-cs"/>
              </a:rPr>
              <a:t>m </a:t>
            </a:r>
            <a:r>
              <a:rPr lang="zh-CN" altLang="en-US" sz="1200" kern="1200" dirty="0">
                <a:solidFill>
                  <a:schemeClr val="tx1"/>
                </a:solidFill>
                <a:latin typeface="+mn-lt"/>
                <a:ea typeface="+mn-ea"/>
                <a:cs typeface="+mn-cs"/>
              </a:rPr>
              <a:t>商，</a:t>
            </a:r>
            <a:r>
              <a:rPr lang="en-US" altLang="zh-CN" sz="1200" kern="1200" dirty="0">
                <a:solidFill>
                  <a:schemeClr val="tx1"/>
                </a:solidFill>
                <a:latin typeface="+mn-lt"/>
                <a:ea typeface="+mn-ea"/>
                <a:cs typeface="+mn-cs"/>
              </a:rPr>
              <a:t>g</a:t>
            </a:r>
            <a:r>
              <a:rPr lang="zh-CN" altLang="en-US" sz="1200" kern="1200" dirty="0">
                <a:solidFill>
                  <a:schemeClr val="tx1"/>
                </a:solidFill>
                <a:latin typeface="+mn-lt"/>
                <a:ea typeface="+mn-ea"/>
                <a:cs typeface="+mn-cs"/>
              </a:rPr>
              <a:t>指数，</a:t>
            </a:r>
            <a:r>
              <a:rPr lang="en-US" altLang="zh-CN" sz="1200" kern="1200" dirty="0">
                <a:solidFill>
                  <a:schemeClr val="tx1"/>
                </a:solidFill>
                <a:latin typeface="+mn-lt"/>
                <a:ea typeface="+mn-ea"/>
                <a:cs typeface="+mn-cs"/>
              </a:rPr>
              <a:t>h(2)</a:t>
            </a:r>
            <a:r>
              <a:rPr lang="zh-CN" altLang="en-US" sz="1200" kern="1200" dirty="0">
                <a:solidFill>
                  <a:schemeClr val="tx1"/>
                </a:solidFill>
                <a:latin typeface="+mn-lt"/>
                <a:ea typeface="+mn-ea"/>
                <a:cs typeface="+mn-cs"/>
              </a:rPr>
              <a:t>指数，</a:t>
            </a:r>
            <a:r>
              <a:rPr lang="en-US" altLang="zh-CN" sz="1200" kern="1200" dirty="0">
                <a:solidFill>
                  <a:schemeClr val="tx1"/>
                </a:solidFill>
                <a:latin typeface="+mn-lt"/>
                <a:ea typeface="+mn-ea"/>
                <a:cs typeface="+mn-cs"/>
              </a:rPr>
              <a:t>a</a:t>
            </a:r>
            <a:r>
              <a:rPr lang="zh-CN" altLang="en-US" sz="1200" kern="1200" dirty="0">
                <a:solidFill>
                  <a:schemeClr val="tx1"/>
                </a:solidFill>
                <a:latin typeface="+mn-lt"/>
                <a:ea typeface="+mn-ea"/>
                <a:cs typeface="+mn-cs"/>
              </a:rPr>
              <a:t>指数，</a:t>
            </a:r>
            <a:r>
              <a:rPr lang="en-US" altLang="zh-CN" sz="1200" kern="1200" dirty="0">
                <a:solidFill>
                  <a:schemeClr val="tx1"/>
                </a:solidFill>
                <a:latin typeface="+mn-lt"/>
                <a:ea typeface="+mn-ea"/>
                <a:cs typeface="+mn-cs"/>
              </a:rPr>
              <a:t>m</a:t>
            </a:r>
            <a:r>
              <a:rPr lang="zh-CN" altLang="en-US" sz="1200" kern="1200" dirty="0">
                <a:solidFill>
                  <a:schemeClr val="tx1"/>
                </a:solidFill>
                <a:latin typeface="+mn-lt"/>
                <a:ea typeface="+mn-ea"/>
                <a:cs typeface="+mn-cs"/>
              </a:rPr>
              <a:t>指数，</a:t>
            </a:r>
            <a:r>
              <a:rPr lang="en-US" altLang="zh-CN" sz="1200" kern="1200" dirty="0">
                <a:solidFill>
                  <a:schemeClr val="tx1"/>
                </a:solidFill>
                <a:latin typeface="+mn-lt"/>
                <a:ea typeface="+mn-ea"/>
                <a:cs typeface="+mn-cs"/>
              </a:rPr>
              <a:t>r</a:t>
            </a:r>
            <a:r>
              <a:rPr lang="zh-CN" altLang="en-US" sz="1200" kern="1200" dirty="0">
                <a:solidFill>
                  <a:schemeClr val="tx1"/>
                </a:solidFill>
                <a:latin typeface="+mn-lt"/>
                <a:ea typeface="+mn-ea"/>
                <a:cs typeface="+mn-cs"/>
              </a:rPr>
              <a:t>指数，</a:t>
            </a:r>
            <a:r>
              <a:rPr lang="en-US" altLang="zh-CN" sz="1200" kern="1200" dirty="0" err="1">
                <a:solidFill>
                  <a:schemeClr val="tx1"/>
                </a:solidFill>
                <a:latin typeface="+mn-lt"/>
                <a:ea typeface="+mn-ea"/>
                <a:cs typeface="+mn-cs"/>
              </a:rPr>
              <a:t>ar</a:t>
            </a:r>
            <a:r>
              <a:rPr lang="zh-CN" altLang="en-US" sz="1200" kern="1200" dirty="0">
                <a:solidFill>
                  <a:schemeClr val="tx1"/>
                </a:solidFill>
                <a:latin typeface="+mn-lt"/>
                <a:ea typeface="+mn-ea"/>
                <a:cs typeface="+mn-cs"/>
              </a:rPr>
              <a:t>指数以及</a:t>
            </a:r>
            <a:r>
              <a:rPr lang="en-US" altLang="zh-CN" sz="1200" kern="1200" dirty="0" err="1">
                <a:solidFill>
                  <a:schemeClr val="tx1"/>
                </a:solidFill>
                <a:latin typeface="+mn-lt"/>
                <a:ea typeface="+mn-ea"/>
                <a:cs typeface="+mn-cs"/>
              </a:rPr>
              <a:t>hw</a:t>
            </a:r>
            <a:r>
              <a:rPr lang="zh-CN" altLang="en-US" sz="1200" kern="1200" dirty="0">
                <a:solidFill>
                  <a:schemeClr val="tx1"/>
                </a:solidFill>
                <a:latin typeface="+mn-lt"/>
                <a:ea typeface="+mn-ea"/>
                <a:cs typeface="+mn-cs"/>
              </a:rPr>
              <a:t>指数。</a:t>
            </a:r>
            <a:endParaRPr kumimoji="1" lang="en-US" altLang="zh-CN" dirty="0"/>
          </a:p>
          <a:p>
            <a:endParaRPr kumimoji="1" lang="zh-CN" altLang="en-US" dirty="0"/>
          </a:p>
        </p:txBody>
      </p:sp>
      <p:sp>
        <p:nvSpPr>
          <p:cNvPr id="4" name="幻灯片编号占位符 3"/>
          <p:cNvSpPr>
            <a:spLocks noGrp="1"/>
          </p:cNvSpPr>
          <p:nvPr>
            <p:ph type="sldNum" sz="quarter" idx="10"/>
          </p:nvPr>
        </p:nvSpPr>
        <p:spPr/>
        <p:txBody>
          <a:bodyPr/>
          <a:lstStyle/>
          <a:p>
            <a:fld id="{AEEE04B8-0DE7-40C5-B547-FD725C620E71}" type="slidenum">
              <a:rPr lang="zh-CN" altLang="en-US" smtClean="0"/>
              <a:pPr/>
              <a:t>13</a:t>
            </a:fld>
            <a:endParaRPr lang="zh-CN" altLang="en-US"/>
          </a:p>
        </p:txBody>
      </p:sp>
    </p:spTree>
    <p:extLst>
      <p:ext uri="{BB962C8B-B14F-4D97-AF65-F5344CB8AC3E}">
        <p14:creationId xmlns:p14="http://schemas.microsoft.com/office/powerpoint/2010/main" val="13840229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图片1.jpg"/>
          <p:cNvPicPr>
            <a:picLocks noChangeAspect="1"/>
          </p:cNvPicPr>
          <p:nvPr userDrawn="1"/>
        </p:nvPicPr>
        <p:blipFill>
          <a:blip r:embed="rId2" cstate="print"/>
          <a:stretch>
            <a:fillRect/>
          </a:stretch>
        </p:blipFill>
        <p:spPr>
          <a:xfrm>
            <a:off x="2028" y="0"/>
            <a:ext cx="9139943" cy="6858000"/>
          </a:xfrm>
          <a:prstGeom prst="rect">
            <a:avLst/>
          </a:prstGeom>
        </p:spPr>
      </p:pic>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2020/5/15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pic>
        <p:nvPicPr>
          <p:cNvPr id="8" name="图片 7" descr="Wells小标签透明底.png"/>
          <p:cNvPicPr>
            <a:picLocks noChangeAspect="1"/>
          </p:cNvPicPr>
          <p:nvPr userDrawn="1"/>
        </p:nvPicPr>
        <p:blipFill>
          <a:blip r:embed="rId3" cstate="print"/>
          <a:stretch>
            <a:fillRect/>
          </a:stretch>
        </p:blipFill>
        <p:spPr>
          <a:xfrm>
            <a:off x="1115616" y="1628800"/>
            <a:ext cx="1872208" cy="560605"/>
          </a:xfrm>
          <a:prstGeom prst="rect">
            <a:avLst/>
          </a:prstGeom>
        </p:spPr>
      </p:pic>
      <p:pic>
        <p:nvPicPr>
          <p:cNvPr id="9" name="图片 8" descr="{V9{YEDR0WD@_Q%DS%76WUX.jpg"/>
          <p:cNvPicPr>
            <a:picLocks noChangeAspect="1"/>
          </p:cNvPicPr>
          <p:nvPr userDrawn="1"/>
        </p:nvPicPr>
        <p:blipFill>
          <a:blip r:embed="rId4" cstate="print"/>
          <a:stretch>
            <a:fillRect/>
          </a:stretch>
        </p:blipFill>
        <p:spPr>
          <a:xfrm>
            <a:off x="8100392" y="260648"/>
            <a:ext cx="819150" cy="8001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2020/5/15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2020/5/15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0"/>
            <a:ext cx="4038600" cy="4953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953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65997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0"/>
            <a:ext cx="4038600" cy="4953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0" y="1600200"/>
            <a:ext cx="4038600" cy="24003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48200" y="4152900"/>
            <a:ext cx="4038600" cy="24003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52562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表格占位符 2"/>
          <p:cNvSpPr>
            <a:spLocks noGrp="1"/>
          </p:cNvSpPr>
          <p:nvPr>
            <p:ph type="tbl" idx="1"/>
          </p:nvPr>
        </p:nvSpPr>
        <p:spPr>
          <a:xfrm>
            <a:off x="457200" y="1600200"/>
            <a:ext cx="8229600" cy="4953000"/>
          </a:xfrm>
        </p:spPr>
        <p:txBody>
          <a:bodyPr/>
          <a:lstStyle/>
          <a:p>
            <a:pPr lvl="0"/>
            <a:endParaRPr lang="zh-CN" altLang="en-US" noProof="0"/>
          </a:p>
        </p:txBody>
      </p:sp>
    </p:spTree>
    <p:extLst>
      <p:ext uri="{BB962C8B-B14F-4D97-AF65-F5344CB8AC3E}">
        <p14:creationId xmlns:p14="http://schemas.microsoft.com/office/powerpoint/2010/main" val="3987883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蓝色.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2020/5/15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pic>
        <p:nvPicPr>
          <p:cNvPr id="8" name="图片 7" descr="Wells小标签透明底.png"/>
          <p:cNvPicPr>
            <a:picLocks noChangeAspect="1"/>
          </p:cNvPicPr>
          <p:nvPr userDrawn="1"/>
        </p:nvPicPr>
        <p:blipFill>
          <a:blip r:embed="rId3" cstate="print"/>
          <a:stretch>
            <a:fillRect/>
          </a:stretch>
        </p:blipFill>
        <p:spPr>
          <a:xfrm>
            <a:off x="179512" y="260648"/>
            <a:ext cx="1872208" cy="560605"/>
          </a:xfrm>
          <a:prstGeom prst="rect">
            <a:avLst/>
          </a:prstGeom>
        </p:spPr>
      </p:pic>
      <p:pic>
        <p:nvPicPr>
          <p:cNvPr id="9" name="图片 8" descr="{V9{YEDR0WD@_Q%DS%76WUX.jpg"/>
          <p:cNvPicPr>
            <a:picLocks noChangeAspect="1"/>
          </p:cNvPicPr>
          <p:nvPr userDrawn="1"/>
        </p:nvPicPr>
        <p:blipFill>
          <a:blip r:embed="rId4" cstate="print"/>
          <a:stretch>
            <a:fillRect/>
          </a:stretch>
        </p:blipFill>
        <p:spPr>
          <a:xfrm>
            <a:off x="8100392" y="260648"/>
            <a:ext cx="819150" cy="8001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2020/5/15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2020/5/15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2020/5/15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2020/5/15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2020/5/15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2020/5/15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2020/5/15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2020/5/15</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en.wikipedia.org/wiki/File:Sunstein.jpg" TargetMode="Externa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hyperlink" Target="http://en.wikipedia.org/wiki/File:Richard_posner_harvardz.JP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en.wikipedia.org/wiki/American_Law_Institute" TargetMode="External"/><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hyperlink" Target="http://en.wikipedia.org/wiki/The_Journal_of_Legal_Studies" TargetMode="External"/><Relationship Id="rId5" Type="http://schemas.openxmlformats.org/officeDocument/2006/relationships/hyperlink" Target="http://en.wikipedia.org/wiki/Model_Penal_Code" TargetMode="External"/><Relationship Id="rId4" Type="http://schemas.openxmlformats.org/officeDocument/2006/relationships/hyperlink" Target="http://en.wikipedia.org/wiki/Constitutional_law"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en.wikipedia.org/wiki/File:Richard_posner_harvardz.JPG" TargetMode="Externa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9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20309" y="2667684"/>
            <a:ext cx="5227520" cy="3293209"/>
          </a:xfrm>
          <a:prstGeom prst="rect">
            <a:avLst/>
          </a:prstGeom>
        </p:spPr>
        <p:txBody>
          <a:bodyPr wrap="none">
            <a:spAutoFit/>
          </a:bodyPr>
          <a:lstStyle/>
          <a:p>
            <a:pPr algn="ctr"/>
            <a:r>
              <a:rPr lang="en-US" altLang="zh-CN" sz="4800" b="1" dirty="0" err="1"/>
              <a:t>HeinOnline</a:t>
            </a:r>
            <a:r>
              <a:rPr lang="en-US" altLang="zh-CN" sz="4800" b="1" dirty="0"/>
              <a:t> Training</a:t>
            </a:r>
            <a:endParaRPr lang="en-US" altLang="zh-CN" sz="4800" b="1" dirty="0">
              <a:solidFill>
                <a:schemeClr val="bg1">
                  <a:lumMod val="50000"/>
                </a:schemeClr>
              </a:solidFill>
              <a:latin typeface="微软雅黑" pitchFamily="34" charset="-122"/>
              <a:ea typeface="微软雅黑" pitchFamily="34" charset="-122"/>
            </a:endParaRPr>
          </a:p>
          <a:p>
            <a:pPr algn="ctr"/>
            <a:endParaRPr lang="en-US" altLang="zh-CN" sz="3200" dirty="0">
              <a:solidFill>
                <a:schemeClr val="bg1">
                  <a:lumMod val="50000"/>
                </a:schemeClr>
              </a:solidFill>
              <a:latin typeface="微软雅黑" pitchFamily="34" charset="-122"/>
              <a:ea typeface="微软雅黑" pitchFamily="34" charset="-122"/>
            </a:endParaRPr>
          </a:p>
          <a:p>
            <a:pPr algn="ctr"/>
            <a:endParaRPr lang="en-US" altLang="zh-CN" sz="3200" dirty="0">
              <a:solidFill>
                <a:schemeClr val="bg1">
                  <a:lumMod val="50000"/>
                </a:schemeClr>
              </a:solidFill>
              <a:latin typeface="微软雅黑" pitchFamily="34" charset="-122"/>
              <a:ea typeface="微软雅黑" pitchFamily="34" charset="-122"/>
            </a:endParaRPr>
          </a:p>
          <a:p>
            <a:pPr algn="ctr"/>
            <a:endParaRPr lang="en-US" altLang="zh-CN" sz="3200" dirty="0">
              <a:solidFill>
                <a:schemeClr val="bg1">
                  <a:lumMod val="50000"/>
                </a:schemeClr>
              </a:solidFill>
              <a:latin typeface="微软雅黑" pitchFamily="34" charset="-122"/>
              <a:ea typeface="微软雅黑" pitchFamily="34" charset="-122"/>
            </a:endParaRPr>
          </a:p>
          <a:p>
            <a:pPr algn="ctr"/>
            <a:endParaRPr lang="en-US" altLang="zh-CN" sz="3200">
              <a:latin typeface="Arial" panose="020B0604020202020204" pitchFamily="34" charset="0"/>
              <a:ea typeface="黑体" panose="02010609060101010101" pitchFamily="49" charset="-122"/>
              <a:cs typeface="Arial" panose="020B0604020202020204" pitchFamily="34" charset="0"/>
            </a:endParaRPr>
          </a:p>
          <a:p>
            <a:pPr algn="ctr"/>
            <a:r>
              <a:rPr lang="en-US" altLang="zh-CN" sz="3200">
                <a:latin typeface="Arial" panose="020B0604020202020204" pitchFamily="34" charset="0"/>
                <a:ea typeface="黑体" panose="02010609060101010101" pitchFamily="49" charset="-122"/>
                <a:cs typeface="Arial" panose="020B0604020202020204" pitchFamily="34" charset="0"/>
              </a:rPr>
              <a:t>Wells</a:t>
            </a:r>
            <a:r>
              <a:rPr lang="zh-CN" altLang="en-US" sz="3200" dirty="0">
                <a:latin typeface="Arial" panose="020B0604020202020204" pitchFamily="34" charset="0"/>
                <a:ea typeface="黑体" panose="02010609060101010101" pitchFamily="49" charset="-122"/>
                <a:cs typeface="Arial" panose="020B0604020202020204" pitchFamily="34" charset="0"/>
              </a:rPr>
              <a:t>公司</a:t>
            </a:r>
            <a:endParaRPr lang="en-US" altLang="zh-CN" sz="3200" dirty="0">
              <a:latin typeface="Arial" panose="020B0604020202020204" pitchFamily="34" charset="0"/>
              <a:ea typeface="黑体" panose="02010609060101010101" pitchFamily="49" charset="-122"/>
              <a:cs typeface="Arial" panose="020B0604020202020204" pitchFamily="34" charset="0"/>
            </a:endParaRPr>
          </a:p>
        </p:txBody>
      </p:sp>
      <p:pic>
        <p:nvPicPr>
          <p:cNvPr id="2" name="图片 1"/>
          <p:cNvPicPr>
            <a:picLocks noChangeAspect="1"/>
          </p:cNvPicPr>
          <p:nvPr/>
        </p:nvPicPr>
        <p:blipFill>
          <a:blip r:embed="rId3" cstate="print"/>
          <a:stretch>
            <a:fillRect/>
          </a:stretch>
        </p:blipFill>
        <p:spPr>
          <a:xfrm>
            <a:off x="5436096" y="1484784"/>
            <a:ext cx="2127106" cy="885336"/>
          </a:xfrm>
          <a:prstGeom prst="rect">
            <a:avLst/>
          </a:prstGeom>
        </p:spPr>
      </p:pic>
    </p:spTree>
    <p:extLst>
      <p:ext uri="{BB962C8B-B14F-4D97-AF65-F5344CB8AC3E}">
        <p14:creationId xmlns:p14="http://schemas.microsoft.com/office/powerpoint/2010/main" val="1489474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368300" y="1700213"/>
            <a:ext cx="8369300" cy="1443035"/>
          </a:xfrm>
        </p:spPr>
        <p:txBody>
          <a:bodyPr/>
          <a:lstStyle/>
          <a:p>
            <a:pPr algn="ctr" eaLnBrk="1" hangingPunct="1">
              <a:lnSpc>
                <a:spcPct val="90000"/>
              </a:lnSpc>
              <a:buClr>
                <a:schemeClr val="tx1"/>
              </a:buClr>
              <a:buFontTx/>
              <a:buNone/>
            </a:pPr>
            <a:r>
              <a:rPr lang="zh-CN" altLang="en-US" sz="4100" b="1" dirty="0">
                <a:ea typeface="PMingLiU" pitchFamily="18" charset="-120"/>
              </a:rPr>
              <a:t>二、</a:t>
            </a:r>
            <a:r>
              <a:rPr lang="en-US" altLang="zh-CN" sz="4100" b="1" dirty="0" err="1">
                <a:ea typeface="PMingLiU" pitchFamily="18" charset="-120"/>
              </a:rPr>
              <a:t>HeinOnline</a:t>
            </a:r>
            <a:r>
              <a:rPr lang="zh-CN" altLang="en-US" sz="4100" b="1" dirty="0">
                <a:ea typeface="宋体" pitchFamily="2" charset="-122"/>
              </a:rPr>
              <a:t>收录的期刊介绍</a:t>
            </a:r>
            <a:endParaRPr lang="en-US" altLang="zh-CN" sz="4100" b="1" dirty="0">
              <a:ea typeface="宋体" pitchFamily="2" charset="-122"/>
            </a:endParaRPr>
          </a:p>
          <a:p>
            <a:pPr algn="ctr" eaLnBrk="1" hangingPunct="1">
              <a:lnSpc>
                <a:spcPct val="90000"/>
              </a:lnSpc>
              <a:buClr>
                <a:schemeClr val="tx1"/>
              </a:buClr>
              <a:buFontTx/>
              <a:buNone/>
            </a:pPr>
            <a:r>
              <a:rPr lang="en-US" altLang="zh-CN" sz="4100" b="1" dirty="0">
                <a:ea typeface="宋体" pitchFamily="2" charset="-122"/>
              </a:rPr>
              <a:t>Law Journal Library</a:t>
            </a:r>
            <a:endParaRPr lang="zh-CN" altLang="en-US" sz="4100" b="1" dirty="0">
              <a:ea typeface="宋体" pitchFamily="2" charset="-122"/>
            </a:endParaRPr>
          </a:p>
        </p:txBody>
      </p:sp>
      <p:pic>
        <p:nvPicPr>
          <p:cNvPr id="6147" name="Picture 3"/>
          <p:cNvPicPr>
            <a:picLocks noChangeAspect="1" noChangeArrowheads="1"/>
          </p:cNvPicPr>
          <p:nvPr/>
        </p:nvPicPr>
        <p:blipFill>
          <a:blip r:embed="rId2" cstate="print"/>
          <a:srcRect/>
          <a:stretch>
            <a:fillRect/>
          </a:stretch>
        </p:blipFill>
        <p:spPr bwMode="auto">
          <a:xfrm>
            <a:off x="2821770" y="3444881"/>
            <a:ext cx="3500461" cy="1484317"/>
          </a:xfrm>
          <a:prstGeom prst="rect">
            <a:avLst/>
          </a:prstGeom>
          <a:noFill/>
          <a:ln w="9525">
            <a:noFill/>
            <a:miter lim="800000"/>
            <a:headEnd/>
            <a:tailEnd/>
          </a:ln>
        </p:spPr>
      </p:pic>
      <p:pic>
        <p:nvPicPr>
          <p:cNvPr id="6148" name="Picture 4"/>
          <p:cNvPicPr>
            <a:picLocks noChangeAspect="1" noChangeArrowheads="1"/>
          </p:cNvPicPr>
          <p:nvPr/>
        </p:nvPicPr>
        <p:blipFill>
          <a:blip r:embed="rId3" cstate="print"/>
          <a:srcRect/>
          <a:stretch>
            <a:fillRect/>
          </a:stretch>
        </p:blipFill>
        <p:spPr bwMode="auto">
          <a:xfrm>
            <a:off x="284156" y="4929198"/>
            <a:ext cx="8575689" cy="1357322"/>
          </a:xfrm>
          <a:prstGeom prst="rect">
            <a:avLst/>
          </a:prstGeom>
          <a:noFill/>
          <a:ln w="9525">
            <a:noFill/>
            <a:miter lim="800000"/>
            <a:headEnd/>
            <a:tailEnd/>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95536" y="620688"/>
            <a:ext cx="6400800" cy="1130300"/>
          </a:xfrm>
        </p:spPr>
        <p:txBody>
          <a:bodyPr/>
          <a:lstStyle/>
          <a:p>
            <a:pPr algn="l" eaLnBrk="1" hangingPunct="1"/>
            <a:r>
              <a:rPr lang="zh-CN" altLang="en-US" sz="3200" b="1" dirty="0">
                <a:ea typeface="宋体" pitchFamily="2" charset="-122"/>
              </a:rPr>
              <a:t>学术期刊的重要性</a:t>
            </a:r>
          </a:p>
        </p:txBody>
      </p:sp>
      <p:sp>
        <p:nvSpPr>
          <p:cNvPr id="8195" name="Rectangle 3"/>
          <p:cNvSpPr>
            <a:spLocks noGrp="1" noChangeArrowheads="1"/>
          </p:cNvSpPr>
          <p:nvPr>
            <p:ph type="body" idx="1"/>
          </p:nvPr>
        </p:nvSpPr>
        <p:spPr>
          <a:xfrm>
            <a:off x="468313" y="1341438"/>
            <a:ext cx="8229600" cy="5111898"/>
          </a:xfrm>
        </p:spPr>
        <p:txBody>
          <a:bodyPr>
            <a:normAutofit/>
          </a:bodyPr>
          <a:lstStyle/>
          <a:p>
            <a:pPr eaLnBrk="1" hangingPunct="1">
              <a:buClr>
                <a:schemeClr val="tx1"/>
              </a:buClr>
              <a:buFontTx/>
              <a:buNone/>
            </a:pPr>
            <a:endParaRPr lang="zh-CN" altLang="en-US" b="1" dirty="0">
              <a:ea typeface="宋体" pitchFamily="2" charset="-122"/>
            </a:endParaRPr>
          </a:p>
          <a:p>
            <a:pPr eaLnBrk="1" hangingPunct="1">
              <a:lnSpc>
                <a:spcPct val="150000"/>
              </a:lnSpc>
              <a:buClr>
                <a:schemeClr val="tx1"/>
              </a:buClr>
              <a:buFont typeface="Wingdings" pitchFamily="2" charset="2"/>
              <a:buBlip>
                <a:blip r:embed="rId3"/>
              </a:buBlip>
            </a:pPr>
            <a:r>
              <a:rPr lang="zh-CN" altLang="en-US" sz="2800" b="1" dirty="0">
                <a:ea typeface="宋体" pitchFamily="2" charset="-122"/>
              </a:rPr>
              <a:t>期刊是学者展示和交流学术研究和学术成果的重要平台；</a:t>
            </a:r>
          </a:p>
          <a:p>
            <a:pPr eaLnBrk="1" hangingPunct="1">
              <a:lnSpc>
                <a:spcPct val="150000"/>
              </a:lnSpc>
              <a:buClr>
                <a:schemeClr val="tx1"/>
              </a:buClr>
              <a:buFont typeface="Wingdings" pitchFamily="2" charset="2"/>
              <a:buBlip>
                <a:blip r:embed="rId3"/>
              </a:buBlip>
            </a:pPr>
            <a:r>
              <a:rPr lang="zh-CN" altLang="en-US" sz="2800" b="1" dirty="0">
                <a:ea typeface="宋体" pitchFamily="2" charset="-122"/>
              </a:rPr>
              <a:t>同行评审 </a:t>
            </a:r>
            <a:r>
              <a:rPr lang="en-US" altLang="zh-CN" sz="2800" b="1" dirty="0">
                <a:ea typeface="宋体" pitchFamily="2" charset="-122"/>
              </a:rPr>
              <a:t>--- </a:t>
            </a:r>
            <a:r>
              <a:rPr lang="zh-CN" altLang="en-US" sz="2800" b="1" dirty="0">
                <a:ea typeface="宋体" pitchFamily="2" charset="-122"/>
              </a:rPr>
              <a:t>学术文章水平的保证</a:t>
            </a:r>
            <a:endParaRPr lang="en-US" altLang="zh-CN" sz="2800" b="1" dirty="0">
              <a:ea typeface="宋体" pitchFamily="2" charset="-122"/>
            </a:endParaRPr>
          </a:p>
          <a:p>
            <a:pPr eaLnBrk="1" hangingPunct="1">
              <a:lnSpc>
                <a:spcPct val="150000"/>
              </a:lnSpc>
              <a:buClr>
                <a:schemeClr val="tx1"/>
              </a:buClr>
              <a:buFont typeface="Wingdings" pitchFamily="2" charset="2"/>
              <a:buBlip>
                <a:blip r:embed="rId3"/>
              </a:buBlip>
            </a:pPr>
            <a:r>
              <a:rPr lang="zh-CN" altLang="en-US" sz="2800" b="1" dirty="0">
                <a:ea typeface="宋体" pitchFamily="2" charset="-122"/>
              </a:rPr>
              <a:t>学术文章的引用和被引用反映学科发展的历程；</a:t>
            </a:r>
          </a:p>
          <a:p>
            <a:pPr eaLnBrk="1" hangingPunct="1">
              <a:lnSpc>
                <a:spcPct val="150000"/>
              </a:lnSpc>
              <a:buClr>
                <a:schemeClr val="tx1"/>
              </a:buClr>
              <a:buFont typeface="Wingdings" pitchFamily="2" charset="2"/>
              <a:buBlip>
                <a:blip r:embed="rId3"/>
              </a:buBlip>
            </a:pPr>
            <a:r>
              <a:rPr lang="zh-CN" altLang="en-US" sz="2800" b="1" dirty="0">
                <a:ea typeface="宋体" pitchFamily="2" charset="-122"/>
              </a:rPr>
              <a:t>反映学科发展的前沿和发展方向</a:t>
            </a:r>
            <a:endParaRPr lang="zh-CN" altLang="en-US" sz="2800" dirty="0">
              <a:ea typeface="宋体" pitchFamily="2" charset="-122"/>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295400" y="354484"/>
            <a:ext cx="6400800" cy="1130300"/>
          </a:xfrm>
        </p:spPr>
        <p:txBody>
          <a:bodyPr>
            <a:normAutofit/>
          </a:bodyPr>
          <a:lstStyle/>
          <a:p>
            <a:pPr eaLnBrk="1" hangingPunct="1"/>
            <a:r>
              <a:rPr lang="zh-CN" altLang="en-US" sz="4000" b="1" dirty="0">
                <a:ea typeface="宋体" pitchFamily="2" charset="-122"/>
              </a:rPr>
              <a:t>法学期刊评价体系</a:t>
            </a:r>
          </a:p>
        </p:txBody>
      </p:sp>
      <p:sp>
        <p:nvSpPr>
          <p:cNvPr id="471043" name="Rectangle 3"/>
          <p:cNvSpPr>
            <a:spLocks noGrp="1" noChangeArrowheads="1"/>
          </p:cNvSpPr>
          <p:nvPr>
            <p:ph type="body" idx="1"/>
          </p:nvPr>
        </p:nvSpPr>
        <p:spPr>
          <a:xfrm>
            <a:off x="468313" y="1557462"/>
            <a:ext cx="8175653" cy="4679850"/>
          </a:xfrm>
        </p:spPr>
        <p:txBody>
          <a:bodyPr/>
          <a:lstStyle/>
          <a:p>
            <a:pPr eaLnBrk="1" hangingPunct="1">
              <a:buClr>
                <a:schemeClr val="tx1"/>
              </a:buClr>
              <a:buFontTx/>
              <a:buNone/>
            </a:pPr>
            <a:r>
              <a:rPr lang="zh-CN" altLang="en-US" b="1" dirty="0">
                <a:ea typeface="宋体" pitchFamily="2" charset="-122"/>
              </a:rPr>
              <a:t>一、影响因子 </a:t>
            </a:r>
            <a:r>
              <a:rPr lang="en-US" altLang="zh-CN" b="1" dirty="0">
                <a:ea typeface="宋体" pitchFamily="2" charset="-122"/>
              </a:rPr>
              <a:t>impact-factors</a:t>
            </a:r>
          </a:p>
          <a:p>
            <a:pPr eaLnBrk="1" hangingPunct="1">
              <a:buClr>
                <a:schemeClr val="tx1"/>
              </a:buClr>
              <a:buFontTx/>
              <a:buNone/>
            </a:pPr>
            <a:endParaRPr lang="en-US" altLang="zh-CN" sz="1000" b="1" dirty="0">
              <a:ea typeface="宋体" pitchFamily="2" charset="-122"/>
            </a:endParaRPr>
          </a:p>
          <a:p>
            <a:pPr eaLnBrk="1" hangingPunct="1">
              <a:buClr>
                <a:schemeClr val="tx1"/>
              </a:buClr>
              <a:buFontTx/>
              <a:buNone/>
            </a:pPr>
            <a:r>
              <a:rPr lang="zh-CN" altLang="en-US" sz="2400" dirty="0">
                <a:ea typeface="宋体" pitchFamily="2" charset="-122"/>
              </a:rPr>
              <a:t>可测度近年期刊的学术影响力。该项指标用论文平均被引率反映了期刊近期在科学发展和文献交流中所起的作用。</a:t>
            </a:r>
          </a:p>
          <a:p>
            <a:pPr eaLnBrk="1" hangingPunct="1">
              <a:buClr>
                <a:schemeClr val="tx1"/>
              </a:buClr>
              <a:buFontTx/>
              <a:buNone/>
            </a:pPr>
            <a:endParaRPr lang="zh-CN" altLang="en-US" sz="2400" dirty="0">
              <a:ea typeface="宋体" pitchFamily="2" charset="-122"/>
            </a:endParaRPr>
          </a:p>
          <a:p>
            <a:pPr eaLnBrk="1" hangingPunct="1">
              <a:buClr>
                <a:schemeClr val="tx1"/>
              </a:buClr>
              <a:buFontTx/>
              <a:buNone/>
            </a:pPr>
            <a:r>
              <a:rPr lang="zh-CN" altLang="en-US" sz="2400" dirty="0">
                <a:ea typeface="宋体" pitchFamily="2" charset="-122"/>
              </a:rPr>
              <a:t>定义：期刊前</a:t>
            </a:r>
            <a:r>
              <a:rPr lang="en-US" altLang="zh-CN" sz="2400" dirty="0">
                <a:ea typeface="宋体" pitchFamily="2" charset="-122"/>
              </a:rPr>
              <a:t>2</a:t>
            </a:r>
            <a:r>
              <a:rPr lang="zh-CN" altLang="en-US" sz="2400" dirty="0">
                <a:ea typeface="宋体" pitchFamily="2" charset="-122"/>
              </a:rPr>
              <a:t>年发表论文的被引次数占前</a:t>
            </a:r>
            <a:r>
              <a:rPr lang="en-US" altLang="zh-CN" sz="2400" dirty="0">
                <a:ea typeface="宋体" pitchFamily="2" charset="-122"/>
              </a:rPr>
              <a:t>2</a:t>
            </a:r>
            <a:r>
              <a:rPr lang="zh-CN" altLang="en-US" sz="2400" dirty="0">
                <a:ea typeface="宋体" pitchFamily="2" charset="-122"/>
              </a:rPr>
              <a:t>年论文总量的比例（相对数量指标）。</a:t>
            </a:r>
          </a:p>
          <a:p>
            <a:pPr eaLnBrk="1" hangingPunct="1">
              <a:buClr>
                <a:schemeClr val="tx1"/>
              </a:buClr>
              <a:buFontTx/>
              <a:buNone/>
            </a:pPr>
            <a:br>
              <a:rPr lang="zh-CN" altLang="en-US" sz="2400" dirty="0">
                <a:ea typeface="宋体" pitchFamily="2" charset="-122"/>
              </a:rPr>
            </a:br>
            <a:r>
              <a:rPr lang="zh-CN" altLang="en-US" sz="2400" dirty="0">
                <a:ea typeface="宋体" pitchFamily="2" charset="-122"/>
              </a:rPr>
              <a:t>                  某刊前两年发表的论文在该年的被引用次数</a:t>
            </a:r>
            <a:br>
              <a:rPr lang="zh-CN" altLang="en-US" sz="2400" dirty="0">
                <a:ea typeface="宋体" pitchFamily="2" charset="-122"/>
              </a:rPr>
            </a:br>
            <a:r>
              <a:rPr lang="zh-CN" altLang="en-US" sz="2400" dirty="0">
                <a:ea typeface="宋体" pitchFamily="2" charset="-122"/>
              </a:rPr>
              <a:t>影响因子</a:t>
            </a:r>
            <a:r>
              <a:rPr lang="en-US" altLang="zh-CN" sz="2400" dirty="0">
                <a:ea typeface="宋体" pitchFamily="2" charset="-122"/>
              </a:rPr>
              <a:t>= ———————————————————</a:t>
            </a:r>
            <a:br>
              <a:rPr lang="en-US" altLang="zh-CN" sz="2400" dirty="0">
                <a:ea typeface="宋体" pitchFamily="2" charset="-122"/>
              </a:rPr>
            </a:br>
            <a:r>
              <a:rPr lang="en-US" altLang="zh-CN" sz="2400" dirty="0">
                <a:ea typeface="宋体" pitchFamily="2" charset="-122"/>
              </a:rPr>
              <a:t>                                </a:t>
            </a:r>
            <a:r>
              <a:rPr lang="zh-CN" altLang="en-US" sz="2400" dirty="0">
                <a:ea typeface="宋体" pitchFamily="2" charset="-122"/>
              </a:rPr>
              <a:t>该刊前两年发表的论文的总数</a:t>
            </a:r>
            <a:r>
              <a:rPr lang="zh-CN" altLang="en-US" sz="2400" b="1" dirty="0">
                <a:ea typeface="宋体" pitchFamily="2" charset="-122"/>
              </a:rPr>
              <a:t> </a:t>
            </a:r>
            <a:endParaRPr lang="en-US" altLang="zh-CN" sz="2400" b="1" dirty="0">
              <a:ea typeface="宋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71043">
                                            <p:txEl>
                                              <p:pRg st="0" end="0"/>
                                            </p:txEl>
                                          </p:spTgt>
                                        </p:tgtEl>
                                        <p:attrNameLst>
                                          <p:attrName>style.visibility</p:attrName>
                                        </p:attrNameLst>
                                      </p:cBhvr>
                                      <p:to>
                                        <p:strVal val="visible"/>
                                      </p:to>
                                    </p:set>
                                    <p:animEffect transition="in" filter="box(in)">
                                      <p:cBhvr>
                                        <p:cTn id="7" dur="500"/>
                                        <p:tgtEl>
                                          <p:spTgt spid="471043">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471043">
                                            <p:txEl>
                                              <p:pRg st="2" end="2"/>
                                            </p:txEl>
                                          </p:spTgt>
                                        </p:tgtEl>
                                        <p:attrNameLst>
                                          <p:attrName>style.visibility</p:attrName>
                                        </p:attrNameLst>
                                      </p:cBhvr>
                                      <p:to>
                                        <p:strVal val="visible"/>
                                      </p:to>
                                    </p:set>
                                    <p:animEffect transition="in" filter="box(in)">
                                      <p:cBhvr>
                                        <p:cTn id="10" dur="500"/>
                                        <p:tgtEl>
                                          <p:spTgt spid="471043">
                                            <p:txEl>
                                              <p:pRg st="2" end="2"/>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471043">
                                            <p:txEl>
                                              <p:pRg st="4" end="4"/>
                                            </p:txEl>
                                          </p:spTgt>
                                        </p:tgtEl>
                                        <p:attrNameLst>
                                          <p:attrName>style.visibility</p:attrName>
                                        </p:attrNameLst>
                                      </p:cBhvr>
                                      <p:to>
                                        <p:strVal val="visible"/>
                                      </p:to>
                                    </p:set>
                                    <p:animEffect transition="in" filter="box(in)">
                                      <p:cBhvr>
                                        <p:cTn id="13" dur="500"/>
                                        <p:tgtEl>
                                          <p:spTgt spid="471043">
                                            <p:txEl>
                                              <p:pRg st="4" end="4"/>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471043">
                                            <p:txEl>
                                              <p:pRg st="5" end="5"/>
                                            </p:txEl>
                                          </p:spTgt>
                                        </p:tgtEl>
                                        <p:attrNameLst>
                                          <p:attrName>style.visibility</p:attrName>
                                        </p:attrNameLst>
                                      </p:cBhvr>
                                      <p:to>
                                        <p:strVal val="visible"/>
                                      </p:to>
                                    </p:set>
                                    <p:animEffect transition="in" filter="box(in)">
                                      <p:cBhvr>
                                        <p:cTn id="16" dur="500"/>
                                        <p:tgtEl>
                                          <p:spTgt spid="4710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295400" y="304800"/>
            <a:ext cx="6400800" cy="1130300"/>
          </a:xfrm>
        </p:spPr>
        <p:txBody>
          <a:bodyPr>
            <a:normAutofit/>
          </a:bodyPr>
          <a:lstStyle/>
          <a:p>
            <a:pPr eaLnBrk="1" hangingPunct="1"/>
            <a:r>
              <a:rPr lang="zh-CN" altLang="en-US" sz="4000" b="1" dirty="0">
                <a:ea typeface="宋体" pitchFamily="2" charset="-122"/>
              </a:rPr>
              <a:t>法学期刊评价体系</a:t>
            </a:r>
          </a:p>
        </p:txBody>
      </p:sp>
      <p:sp>
        <p:nvSpPr>
          <p:cNvPr id="471043" name="Rectangle 3"/>
          <p:cNvSpPr>
            <a:spLocks noGrp="1" noChangeArrowheads="1"/>
          </p:cNvSpPr>
          <p:nvPr>
            <p:ph type="body" idx="1"/>
          </p:nvPr>
        </p:nvSpPr>
        <p:spPr>
          <a:xfrm>
            <a:off x="468313" y="1341438"/>
            <a:ext cx="8229600" cy="4823866"/>
          </a:xfrm>
        </p:spPr>
        <p:txBody>
          <a:bodyPr>
            <a:normAutofit/>
          </a:bodyPr>
          <a:lstStyle/>
          <a:p>
            <a:pPr eaLnBrk="1" hangingPunct="1">
              <a:buClr>
                <a:schemeClr val="tx1"/>
              </a:buClr>
              <a:buFontTx/>
              <a:buNone/>
            </a:pPr>
            <a:r>
              <a:rPr lang="zh-CN" altLang="en-US" b="1" dirty="0">
                <a:ea typeface="宋体" pitchFamily="2" charset="-122"/>
              </a:rPr>
              <a:t>二、</a:t>
            </a:r>
            <a:r>
              <a:rPr lang="en-US" altLang="zh-CN" b="1" dirty="0">
                <a:ea typeface="宋体" pitchFamily="2" charset="-122"/>
              </a:rPr>
              <a:t>H</a:t>
            </a:r>
            <a:r>
              <a:rPr lang="zh-CN" altLang="en-US" b="1" dirty="0">
                <a:ea typeface="宋体" pitchFamily="2" charset="-122"/>
              </a:rPr>
              <a:t>指数（</a:t>
            </a:r>
            <a:r>
              <a:rPr lang="en-US" altLang="zh-CN" b="1" dirty="0">
                <a:ea typeface="宋体" pitchFamily="2" charset="-122"/>
              </a:rPr>
              <a:t>H-index</a:t>
            </a:r>
            <a:r>
              <a:rPr lang="zh-CN" altLang="en-US" b="1" dirty="0">
                <a:ea typeface="宋体" pitchFamily="2" charset="-122"/>
              </a:rPr>
              <a:t>）</a:t>
            </a:r>
            <a:endParaRPr lang="en-US" altLang="zh-CN" b="1" dirty="0">
              <a:ea typeface="宋体" pitchFamily="2" charset="-122"/>
            </a:endParaRPr>
          </a:p>
          <a:p>
            <a:pPr eaLnBrk="1" hangingPunct="1">
              <a:buClr>
                <a:schemeClr val="tx1"/>
              </a:buClr>
              <a:buFontTx/>
              <a:buNone/>
            </a:pPr>
            <a:endParaRPr lang="en-US" altLang="zh-CN" sz="1000" b="1" dirty="0">
              <a:ea typeface="宋体" pitchFamily="2" charset="-122"/>
            </a:endParaRPr>
          </a:p>
          <a:p>
            <a:pPr marL="0" indent="0">
              <a:buClr>
                <a:schemeClr val="tx1"/>
              </a:buClr>
              <a:buNone/>
            </a:pPr>
            <a:r>
              <a:rPr lang="zh-CN" altLang="en-US" sz="2800" dirty="0">
                <a:ea typeface="宋体" pitchFamily="2" charset="-122"/>
              </a:rPr>
              <a:t>         </a:t>
            </a:r>
            <a:r>
              <a:rPr lang="en-US" altLang="zh-CN" sz="2800" dirty="0">
                <a:ea typeface="宋体" pitchFamily="2" charset="-122"/>
              </a:rPr>
              <a:t>H</a:t>
            </a:r>
            <a:r>
              <a:rPr lang="zh-CN" altLang="en-US" sz="2800" dirty="0">
                <a:ea typeface="宋体" pitchFamily="2" charset="-122"/>
              </a:rPr>
              <a:t>指数是一个混合量化指标，最初是由美国加利福尼亚大学圣地亚哥分校的物理学家乔治</a:t>
            </a:r>
            <a:r>
              <a:rPr lang="en-US" altLang="zh-CN" sz="2800" dirty="0">
                <a:ea typeface="宋体" pitchFamily="2" charset="-122"/>
              </a:rPr>
              <a:t>·</a:t>
            </a:r>
            <a:r>
              <a:rPr lang="zh-CN" altLang="en-US" sz="2800" dirty="0">
                <a:ea typeface="宋体" pitchFamily="2" charset="-122"/>
              </a:rPr>
              <a:t>赫希（</a:t>
            </a:r>
            <a:r>
              <a:rPr lang="en-US" altLang="zh-CN" sz="2800" dirty="0">
                <a:ea typeface="宋体" pitchFamily="2" charset="-122"/>
              </a:rPr>
              <a:t>Jorge Hirsch</a:t>
            </a:r>
            <a:r>
              <a:rPr lang="zh-CN" altLang="en-US" sz="2800" dirty="0">
                <a:ea typeface="宋体" pitchFamily="2" charset="-122"/>
              </a:rPr>
              <a:t>）在</a:t>
            </a:r>
            <a:r>
              <a:rPr lang="en-US" altLang="zh-CN" sz="2800" dirty="0">
                <a:ea typeface="宋体" pitchFamily="2" charset="-122"/>
              </a:rPr>
              <a:t>2005</a:t>
            </a:r>
            <a:r>
              <a:rPr lang="zh-CN" altLang="en-US" sz="2800" dirty="0">
                <a:ea typeface="宋体" pitchFamily="2" charset="-122"/>
              </a:rPr>
              <a:t>年的时候提出来的，其目的是量化科研人员作为独立个体的研究成果。</a:t>
            </a:r>
            <a:endParaRPr lang="en-US" altLang="zh-CN" sz="2800" dirty="0">
              <a:ea typeface="宋体" pitchFamily="2" charset="-122"/>
            </a:endParaRPr>
          </a:p>
          <a:p>
            <a:pPr marL="0" indent="0">
              <a:buClr>
                <a:schemeClr val="tx1"/>
              </a:buClr>
              <a:buNone/>
            </a:pPr>
            <a:endParaRPr lang="zh-CN" altLang="en-US" sz="2800" dirty="0">
              <a:ea typeface="宋体" pitchFamily="2" charset="-122"/>
            </a:endParaRPr>
          </a:p>
          <a:p>
            <a:pPr>
              <a:buClr>
                <a:schemeClr val="tx1"/>
              </a:buClr>
              <a:buNone/>
            </a:pPr>
            <a:r>
              <a:rPr lang="zh-CN" altLang="en-US" sz="2800" dirty="0">
                <a:ea typeface="宋体" pitchFamily="2" charset="-122"/>
              </a:rPr>
              <a:t>定义：</a:t>
            </a:r>
            <a:r>
              <a:rPr lang="zh-CN" altLang="en-US" sz="2800" dirty="0"/>
              <a:t>一个人的</a:t>
            </a:r>
            <a:r>
              <a:rPr lang="en-US" altLang="zh-CN" sz="2800" dirty="0"/>
              <a:t>H</a:t>
            </a:r>
            <a:r>
              <a:rPr lang="zh-CN" altLang="en-US" sz="2800" dirty="0"/>
              <a:t>指数是指在一定期间内他发表的论文至少有</a:t>
            </a:r>
            <a:r>
              <a:rPr lang="en-US" altLang="zh-CN" sz="2800" dirty="0"/>
              <a:t>h</a:t>
            </a:r>
            <a:r>
              <a:rPr lang="zh-CN" altLang="en-US" sz="2800" dirty="0"/>
              <a:t>篇的被引频次不低于</a:t>
            </a:r>
            <a:r>
              <a:rPr lang="en-US" altLang="zh-CN" sz="2800" dirty="0"/>
              <a:t>h</a:t>
            </a:r>
            <a:r>
              <a:rPr lang="zh-CN" altLang="en-US" sz="2800" dirty="0"/>
              <a:t>次</a:t>
            </a:r>
            <a:r>
              <a:rPr lang="zh-CN" altLang="en-US" sz="2800" dirty="0">
                <a:ea typeface="宋体" pitchFamily="2" charset="-122"/>
              </a:rPr>
              <a:t>。</a:t>
            </a:r>
            <a:r>
              <a:rPr lang="zh-CN" altLang="en-US" sz="2800" dirty="0"/>
              <a:t>赫希本人的</a:t>
            </a:r>
            <a:r>
              <a:rPr lang="en-US" altLang="zh-CN" sz="2800" dirty="0"/>
              <a:t>h</a:t>
            </a:r>
            <a:r>
              <a:rPr lang="zh-CN" altLang="en-US" sz="2800" dirty="0"/>
              <a:t>指数是</a:t>
            </a:r>
            <a:r>
              <a:rPr lang="en-US" altLang="zh-CN" sz="2800" dirty="0"/>
              <a:t>49.</a:t>
            </a:r>
            <a:endParaRPr lang="en-US" altLang="zh-CN" sz="2800" b="1" dirty="0">
              <a:ea typeface="宋体" pitchFamily="2" charset="-122"/>
            </a:endParaRPr>
          </a:p>
          <a:p>
            <a:pPr eaLnBrk="1" hangingPunct="1">
              <a:buClr>
                <a:schemeClr val="tx1"/>
              </a:buClr>
              <a:buFontTx/>
              <a:buNone/>
            </a:pPr>
            <a:endParaRPr lang="zh-CN" altLang="en-US" sz="2400" b="1" dirty="0">
              <a:ea typeface="宋体" pitchFamily="2" charset="-122"/>
            </a:endParaRPr>
          </a:p>
          <a:p>
            <a:pPr eaLnBrk="1" hangingPunct="1">
              <a:buFontTx/>
              <a:buNone/>
            </a:pPr>
            <a:endParaRPr lang="zh-CN" altLang="en-US" sz="2400" dirty="0">
              <a:ea typeface="宋体" pitchFamily="2" charset="-122"/>
            </a:endParaRPr>
          </a:p>
        </p:txBody>
      </p:sp>
    </p:spTree>
    <p:extLst>
      <p:ext uri="{BB962C8B-B14F-4D97-AF65-F5344CB8AC3E}">
        <p14:creationId xmlns:p14="http://schemas.microsoft.com/office/powerpoint/2010/main" val="12737252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71043">
                                            <p:txEl>
                                              <p:pRg st="0" end="0"/>
                                            </p:txEl>
                                          </p:spTgt>
                                        </p:tgtEl>
                                        <p:attrNameLst>
                                          <p:attrName>style.visibility</p:attrName>
                                        </p:attrNameLst>
                                      </p:cBhvr>
                                      <p:to>
                                        <p:strVal val="visible"/>
                                      </p:to>
                                    </p:set>
                                    <p:animEffect transition="in" filter="box(in)">
                                      <p:cBhvr>
                                        <p:cTn id="7" dur="500"/>
                                        <p:tgtEl>
                                          <p:spTgt spid="471043">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471043">
                                            <p:txEl>
                                              <p:pRg st="2" end="2"/>
                                            </p:txEl>
                                          </p:spTgt>
                                        </p:tgtEl>
                                        <p:attrNameLst>
                                          <p:attrName>style.visibility</p:attrName>
                                        </p:attrNameLst>
                                      </p:cBhvr>
                                      <p:to>
                                        <p:strVal val="visible"/>
                                      </p:to>
                                    </p:set>
                                    <p:animEffect transition="in" filter="box(in)">
                                      <p:cBhvr>
                                        <p:cTn id="10" dur="500"/>
                                        <p:tgtEl>
                                          <p:spTgt spid="471043">
                                            <p:txEl>
                                              <p:pRg st="2" end="2"/>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471043">
                                            <p:txEl>
                                              <p:pRg st="4" end="4"/>
                                            </p:txEl>
                                          </p:spTgt>
                                        </p:tgtEl>
                                        <p:attrNameLst>
                                          <p:attrName>style.visibility</p:attrName>
                                        </p:attrNameLst>
                                      </p:cBhvr>
                                      <p:to>
                                        <p:strVal val="visible"/>
                                      </p:to>
                                    </p:set>
                                    <p:animEffect transition="in" filter="box(in)">
                                      <p:cBhvr>
                                        <p:cTn id="13" dur="500"/>
                                        <p:tgtEl>
                                          <p:spTgt spid="4710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title"/>
          </p:nvPr>
        </p:nvSpPr>
        <p:spPr>
          <a:noFill/>
        </p:spPr>
        <p:txBody>
          <a:bodyPr/>
          <a:lstStyle/>
          <a:p>
            <a:pPr eaLnBrk="1" hangingPunct="1"/>
            <a:r>
              <a:rPr lang="en-US" altLang="zh-CN">
                <a:ea typeface="宋体" pitchFamily="2" charset="-122"/>
              </a:rPr>
              <a:t>HeinOnline</a:t>
            </a:r>
            <a:r>
              <a:rPr lang="zh-CN" altLang="en-US">
                <a:ea typeface="宋体" pitchFamily="2" charset="-122"/>
              </a:rPr>
              <a:t>收录的期刊信息</a:t>
            </a:r>
          </a:p>
        </p:txBody>
      </p:sp>
      <p:graphicFrame>
        <p:nvGraphicFramePr>
          <p:cNvPr id="413884" name="Group 3260"/>
          <p:cNvGraphicFramePr>
            <a:graphicFrameLocks noGrp="1"/>
          </p:cNvGraphicFramePr>
          <p:nvPr>
            <p:ph idx="1"/>
          </p:nvPr>
        </p:nvGraphicFramePr>
        <p:xfrm>
          <a:off x="0" y="1295400"/>
          <a:ext cx="9144000" cy="5619755"/>
        </p:xfrm>
        <a:graphic>
          <a:graphicData uri="http://schemas.openxmlformats.org/drawingml/2006/table">
            <a:tbl>
              <a:tblPr/>
              <a:tblGrid>
                <a:gridCol w="27432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1196975">
                  <a:extLst>
                    <a:ext uri="{9D8B030D-6E8A-4147-A177-3AD203B41FA5}">
                      <a16:colId xmlns:a16="http://schemas.microsoft.com/office/drawing/2014/main" val="20004"/>
                    </a:ext>
                  </a:extLst>
                </a:gridCol>
                <a:gridCol w="1165225">
                  <a:extLst>
                    <a:ext uri="{9D8B030D-6E8A-4147-A177-3AD203B41FA5}">
                      <a16:colId xmlns:a16="http://schemas.microsoft.com/office/drawing/2014/main" val="20005"/>
                    </a:ext>
                  </a:extLst>
                </a:gridCol>
              </a:tblGrid>
              <a:tr h="60959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chemeClr val="tx1"/>
                          </a:solidFill>
                          <a:effectLst/>
                          <a:latin typeface="宋体" pitchFamily="2" charset="-122"/>
                          <a:ea typeface="宋体" pitchFamily="2" charset="-122"/>
                        </a:rPr>
                        <a:t>学科</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chemeClr val="tx1"/>
                          </a:solidFill>
                          <a:effectLst/>
                          <a:latin typeface="宋体" pitchFamily="2" charset="-122"/>
                          <a:ea typeface="宋体" pitchFamily="2" charset="-122"/>
                        </a:rPr>
                        <a:t>中文</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chemeClr val="tx1"/>
                          </a:solidFill>
                          <a:effectLst/>
                          <a:latin typeface="宋体" pitchFamily="2" charset="-122"/>
                          <a:ea typeface="宋体" pitchFamily="2" charset="-122"/>
                        </a:rPr>
                        <a:t>总收录期刊数</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chemeClr val="tx1"/>
                          </a:solidFill>
                          <a:effectLst/>
                          <a:latin typeface="宋体" pitchFamily="2" charset="-122"/>
                          <a:ea typeface="宋体" pitchFamily="2" charset="-122"/>
                        </a:rPr>
                        <a:t>排名前五期刊收录数</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chemeClr val="tx1"/>
                          </a:solidFill>
                          <a:effectLst/>
                          <a:latin typeface="宋体" pitchFamily="2" charset="-122"/>
                          <a:ea typeface="宋体" pitchFamily="2" charset="-122"/>
                        </a:rPr>
                        <a:t>排名前十期刊收录数</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chemeClr val="tx1"/>
                          </a:solidFill>
                          <a:effectLst/>
                          <a:latin typeface="宋体" pitchFamily="2" charset="-122"/>
                          <a:ea typeface="宋体" pitchFamily="2" charset="-122"/>
                        </a:rPr>
                        <a:t>排名前二十期刊收录数</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78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Administritive</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行政</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28</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7</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940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Africa law</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非洲法</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23</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9</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16</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78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Agriculture Law</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农业法</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78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Air and Space law</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空间法</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6</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78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Animal Law</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动物法</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3</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3</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940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Art, Entertainment and sport</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艺术、娱乐和运动法</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29</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16</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78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Asia law</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亚洲法</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24</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3</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7</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11</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78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Bank and Finance</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银行和金融</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11</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4</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940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Bankrupty</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破产</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8</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78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Civil litigation and dispute resolution</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民事诉讼和纠纷解决</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27</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16</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78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Civil right</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民事权利</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16</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9</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7940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Commerical Law</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商法</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90</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4</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9</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17</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778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Communication law, Media</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电信法、媒体</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14</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9</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778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Comparative law</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比较法</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27</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17</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7940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Constitutional Law</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宪法</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24</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9</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16</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778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Coporate and assosciation</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公司和组织</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17</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4</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8</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778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Criminal law</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刑法</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45</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19</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7940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Criminology</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犯罪学</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18</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3</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4</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dirty="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bl>
          </a:graphicData>
        </a:graphic>
      </p:graphicFrame>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noFill/>
        </p:spPr>
        <p:txBody>
          <a:bodyPr/>
          <a:lstStyle/>
          <a:p>
            <a:pPr eaLnBrk="1" hangingPunct="1"/>
            <a:r>
              <a:rPr lang="en-US" altLang="zh-CN">
                <a:ea typeface="宋体" pitchFamily="2" charset="-122"/>
              </a:rPr>
              <a:t>HeinOnline</a:t>
            </a:r>
            <a:r>
              <a:rPr lang="zh-CN" altLang="en-US">
                <a:ea typeface="宋体" pitchFamily="2" charset="-122"/>
              </a:rPr>
              <a:t>收录的期刊信息</a:t>
            </a:r>
          </a:p>
        </p:txBody>
      </p:sp>
      <p:graphicFrame>
        <p:nvGraphicFramePr>
          <p:cNvPr id="416468" name="Group 6868"/>
          <p:cNvGraphicFramePr>
            <a:graphicFrameLocks noGrp="1"/>
          </p:cNvGraphicFramePr>
          <p:nvPr>
            <p:ph idx="1"/>
          </p:nvPr>
        </p:nvGraphicFramePr>
        <p:xfrm>
          <a:off x="0" y="1295400"/>
          <a:ext cx="9144000" cy="5646743"/>
        </p:xfrm>
        <a:graphic>
          <a:graphicData uri="http://schemas.openxmlformats.org/drawingml/2006/table">
            <a:tbl>
              <a:tblPr/>
              <a:tblGrid>
                <a:gridCol w="26670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349375">
                  <a:extLst>
                    <a:ext uri="{9D8B030D-6E8A-4147-A177-3AD203B41FA5}">
                      <a16:colId xmlns:a16="http://schemas.microsoft.com/office/drawing/2014/main" val="20004"/>
                    </a:ext>
                  </a:extLst>
                </a:gridCol>
                <a:gridCol w="1165225">
                  <a:extLst>
                    <a:ext uri="{9D8B030D-6E8A-4147-A177-3AD203B41FA5}">
                      <a16:colId xmlns:a16="http://schemas.microsoft.com/office/drawing/2014/main" val="20005"/>
                    </a:ext>
                  </a:extLst>
                </a:gridCol>
              </a:tblGrid>
              <a:tr h="4572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dirty="0">
                          <a:ln>
                            <a:noFill/>
                          </a:ln>
                          <a:solidFill>
                            <a:schemeClr val="tx1"/>
                          </a:solidFill>
                          <a:effectLst/>
                          <a:latin typeface="宋体" pitchFamily="2" charset="-122"/>
                          <a:ea typeface="宋体" pitchFamily="2" charset="-122"/>
                        </a:rPr>
                        <a:t>学科</a:t>
                      </a:r>
                      <a:endParaRPr kumimoji="0" lang="zh-CN" altLang="en-US" sz="1800" b="0" i="0" u="none" strike="noStrike" cap="none" normalizeH="0" baseline="0" dirty="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dirty="0">
                          <a:ln>
                            <a:noFill/>
                          </a:ln>
                          <a:solidFill>
                            <a:schemeClr val="tx1"/>
                          </a:solidFill>
                          <a:effectLst/>
                          <a:latin typeface="宋体" pitchFamily="2" charset="-122"/>
                          <a:ea typeface="宋体" pitchFamily="2" charset="-122"/>
                        </a:rPr>
                        <a:t>中文</a:t>
                      </a:r>
                      <a:endParaRPr kumimoji="0" lang="zh-CN" altLang="en-US" sz="1800" b="0" i="0" u="none" strike="noStrike" cap="none" normalizeH="0" baseline="0" dirty="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chemeClr val="tx1"/>
                          </a:solidFill>
                          <a:effectLst/>
                          <a:latin typeface="宋体" pitchFamily="2" charset="-122"/>
                          <a:ea typeface="宋体" pitchFamily="2" charset="-122"/>
                        </a:rPr>
                        <a:t>总收录期刊数</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chemeClr val="tx1"/>
                          </a:solidFill>
                          <a:effectLst/>
                          <a:latin typeface="宋体" pitchFamily="2" charset="-122"/>
                          <a:ea typeface="宋体" pitchFamily="2" charset="-122"/>
                        </a:rPr>
                        <a:t>排名前五期刊收录数</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chemeClr val="tx1"/>
                          </a:solidFill>
                          <a:effectLst/>
                          <a:latin typeface="宋体" pitchFamily="2" charset="-122"/>
                          <a:ea typeface="宋体" pitchFamily="2" charset="-122"/>
                        </a:rPr>
                        <a:t>排名前十期刊收录数</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chemeClr val="tx1"/>
                          </a:solidFill>
                          <a:effectLst/>
                          <a:latin typeface="宋体" pitchFamily="2" charset="-122"/>
                          <a:ea typeface="宋体" pitchFamily="2" charset="-122"/>
                        </a:rPr>
                        <a:t>排名前二十期刊收录数</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78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Economic</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经济法</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29</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17</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940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Education law</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教育法</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9</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78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Elder law</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老年法</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78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Employment law</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雇佣法</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18</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4</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940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Energy law</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能源法</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8</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3</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20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Environment, Natural Resource and land use</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环境、自然资源和土地利用</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79</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9</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19</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940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Estate and trust</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地产和信托</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7</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4</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78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Ethics</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法律伦理</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11</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7</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78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European law</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欧盟法</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17</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940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Evidence</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证据法</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78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Family Law</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家庭法</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24</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9</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16</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778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Gender, women and sexuality</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性别、女性和性征</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38</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20</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7940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Governmental Law</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政府法</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9</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778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Health, medicine and phychology</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健康、医学和心理学</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43</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4</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9</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15</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778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Human right</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人权</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37</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8</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13</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7940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Insurance</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保险</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7</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4</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endParaRPr kumimoji="0" lang="zh-CN" altLang="en-US"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778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Intellecture property</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知识产权</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59</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20</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778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International law</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国际法</a:t>
                      </a:r>
                      <a:endParaRPr kumimoji="0" lang="zh-CN" altLang="en-US" sz="18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249</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a:t>
                      </a:r>
                      <a:endParaRPr kumimoji="0" lang="en-US" altLang="zh-CN" sz="1800" b="0" i="0" u="none" strike="noStrike" cap="none" normalizeH="0" baseline="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charset="0"/>
                          <a:ea typeface="宋体" pitchFamily="2" charset="-122"/>
                          <a:cs typeface="Arial" charset="0"/>
                        </a:rPr>
                        <a:t>20</a:t>
                      </a:r>
                      <a:endParaRPr kumimoji="0" lang="en-US" altLang="zh-CN" sz="1800" b="0" i="0" u="none" strike="noStrike" cap="none" normalizeH="0" baseline="0" dirty="0">
                        <a:ln>
                          <a:noFill/>
                        </a:ln>
                        <a:solidFill>
                          <a:schemeClr val="tx1"/>
                        </a:solidFill>
                        <a:effectLst/>
                        <a:latin typeface="Arial" charset="0"/>
                        <a:ea typeface="宋体"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bl>
          </a:graphicData>
        </a:graphic>
      </p:graphicFrame>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noFill/>
        </p:spPr>
        <p:txBody>
          <a:bodyPr/>
          <a:lstStyle/>
          <a:p>
            <a:pPr eaLnBrk="1" hangingPunct="1"/>
            <a:r>
              <a:rPr lang="en-US" altLang="zh-CN" dirty="0" err="1">
                <a:ea typeface="宋体" pitchFamily="2" charset="-122"/>
              </a:rPr>
              <a:t>HeinOnline</a:t>
            </a:r>
            <a:r>
              <a:rPr lang="zh-CN" altLang="en-US" dirty="0">
                <a:ea typeface="宋体" pitchFamily="2" charset="-122"/>
              </a:rPr>
              <a:t>收录的期刊信息</a:t>
            </a:r>
          </a:p>
        </p:txBody>
      </p:sp>
      <p:graphicFrame>
        <p:nvGraphicFramePr>
          <p:cNvPr id="417991" name="Group 2247"/>
          <p:cNvGraphicFramePr>
            <a:graphicFrameLocks noGrp="1"/>
          </p:cNvGraphicFramePr>
          <p:nvPr>
            <p:ph idx="1"/>
          </p:nvPr>
        </p:nvGraphicFramePr>
        <p:xfrm>
          <a:off x="76200" y="1371600"/>
          <a:ext cx="9067800" cy="6421438"/>
        </p:xfrm>
        <a:graphic>
          <a:graphicData uri="http://schemas.openxmlformats.org/drawingml/2006/table">
            <a:tbl>
              <a:tblPr/>
              <a:tblGrid>
                <a:gridCol w="2590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120775">
                  <a:extLst>
                    <a:ext uri="{9D8B030D-6E8A-4147-A177-3AD203B41FA5}">
                      <a16:colId xmlns:a16="http://schemas.microsoft.com/office/drawing/2014/main" val="20004"/>
                    </a:ext>
                  </a:extLst>
                </a:gridCol>
                <a:gridCol w="1165225">
                  <a:extLst>
                    <a:ext uri="{9D8B030D-6E8A-4147-A177-3AD203B41FA5}">
                      <a16:colId xmlns:a16="http://schemas.microsoft.com/office/drawing/2014/main" val="20005"/>
                    </a:ext>
                  </a:extLst>
                </a:gridCol>
              </a:tblGrid>
              <a:tr h="25558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dirty="0">
                          <a:ln>
                            <a:noFill/>
                          </a:ln>
                          <a:solidFill>
                            <a:schemeClr val="tx1"/>
                          </a:solidFill>
                          <a:effectLst/>
                          <a:latin typeface="宋体" pitchFamily="2" charset="-122"/>
                          <a:ea typeface="宋体" pitchFamily="2" charset="-122"/>
                        </a:rPr>
                        <a:t>学科</a:t>
                      </a:r>
                      <a:endParaRPr kumimoji="0" lang="zh-CN" altLang="en-US" sz="1200" b="0" i="0" u="none" strike="noStrike" cap="none" normalizeH="0" baseline="0" dirty="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chemeClr val="tx1"/>
                          </a:solidFill>
                          <a:effectLst/>
                          <a:latin typeface="宋体" pitchFamily="2" charset="-122"/>
                          <a:ea typeface="宋体" pitchFamily="2" charset="-122"/>
                        </a:rPr>
                        <a:t>中文</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chemeClr val="tx1"/>
                          </a:solidFill>
                          <a:effectLst/>
                          <a:latin typeface="宋体" pitchFamily="2" charset="-122"/>
                          <a:ea typeface="宋体" pitchFamily="2" charset="-122"/>
                        </a:rPr>
                        <a:t>总收录期刊数</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chemeClr val="tx1"/>
                          </a:solidFill>
                          <a:effectLst/>
                          <a:latin typeface="宋体" pitchFamily="2" charset="-122"/>
                          <a:ea typeface="宋体" pitchFamily="2" charset="-122"/>
                        </a:rPr>
                        <a:t>排名前五期刊收录数</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chemeClr val="tx1"/>
                          </a:solidFill>
                          <a:effectLst/>
                          <a:latin typeface="宋体" pitchFamily="2" charset="-122"/>
                          <a:ea typeface="宋体" pitchFamily="2" charset="-122"/>
                        </a:rPr>
                        <a:t>排名前十期刊收录数</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chemeClr val="tx1"/>
                          </a:solidFill>
                          <a:effectLst/>
                          <a:latin typeface="宋体" pitchFamily="2" charset="-122"/>
                          <a:ea typeface="宋体" pitchFamily="2" charset="-122"/>
                        </a:rPr>
                        <a:t>排名前二十期刊收录数</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International trade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国际贸易</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Jurisprudence and legal theory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法理和法律理论</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48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Legal history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法制史</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78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Legal professional and legal education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法律专业和教育</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82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legislation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立法</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Maritime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海商法</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Minority, race and ethnic issues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少数民族、种族和文化问题</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charset="0"/>
                          <a:ea typeface="宋体" pitchFamily="2" charset="-122"/>
                          <a:cs typeface="Arial" charset="0"/>
                        </a:rPr>
                        <a:t>29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Property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不动产</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Public policy, political and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公共政策、政治和法律</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118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Religion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宗教</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Religious legal system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宗教法律系统</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Research, writing and librarian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研究、写作和图书馆员</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Science, technology and computing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科学、技术和计算机</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38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Social science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社会科学</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34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Taxation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税</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Tort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民事侵权</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Transpotation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运输</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War, conflicts and military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战争、冲突和军队</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charset="0"/>
                          <a:ea typeface="宋体" pitchFamily="2" charset="-122"/>
                          <a:cs typeface="Arial" charset="0"/>
                        </a:rPr>
                        <a:t>General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综合</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440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charset="0"/>
                          <a:ea typeface="宋体" pitchFamily="2" charset="-122"/>
                          <a:cs typeface="Arial" charset="0"/>
                        </a:rPr>
                        <a:t>19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bl>
          </a:graphicData>
        </a:graphic>
      </p:graphicFrame>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533400" y="0"/>
            <a:ext cx="8229600" cy="1143000"/>
          </a:xfrm>
          <a:noFill/>
        </p:spPr>
        <p:txBody>
          <a:bodyPr/>
          <a:lstStyle/>
          <a:p>
            <a:pPr eaLnBrk="1" hangingPunct="1"/>
            <a:r>
              <a:rPr lang="en-US" altLang="zh-CN" sz="3600">
                <a:ea typeface="宋体" pitchFamily="2" charset="-122"/>
              </a:rPr>
              <a:t>HeinOnline</a:t>
            </a:r>
            <a:r>
              <a:rPr lang="zh-CN" altLang="en-US" sz="3600">
                <a:ea typeface="宋体" pitchFamily="2" charset="-122"/>
              </a:rPr>
              <a:t>收录的部分综合法学期刊</a:t>
            </a:r>
            <a:endParaRPr lang="en-US" altLang="zh-CN" sz="3600">
              <a:ea typeface="宋体" pitchFamily="2" charset="-122"/>
            </a:endParaRPr>
          </a:p>
        </p:txBody>
      </p:sp>
      <p:graphicFrame>
        <p:nvGraphicFramePr>
          <p:cNvPr id="402044" name="Group 636"/>
          <p:cNvGraphicFramePr>
            <a:graphicFrameLocks noGrp="1"/>
          </p:cNvGraphicFramePr>
          <p:nvPr>
            <p:ph idx="1"/>
          </p:nvPr>
        </p:nvGraphicFramePr>
        <p:xfrm>
          <a:off x="251520" y="1143000"/>
          <a:ext cx="8640960" cy="6219827"/>
        </p:xfrm>
        <a:graphic>
          <a:graphicData uri="http://schemas.openxmlformats.org/drawingml/2006/table">
            <a:tbl>
              <a:tblPr/>
              <a:tblGrid>
                <a:gridCol w="1530398">
                  <a:extLst>
                    <a:ext uri="{9D8B030D-6E8A-4147-A177-3AD203B41FA5}">
                      <a16:colId xmlns:a16="http://schemas.microsoft.com/office/drawing/2014/main" val="20000"/>
                    </a:ext>
                  </a:extLst>
                </a:gridCol>
                <a:gridCol w="1788010">
                  <a:extLst>
                    <a:ext uri="{9D8B030D-6E8A-4147-A177-3AD203B41FA5}">
                      <a16:colId xmlns:a16="http://schemas.microsoft.com/office/drawing/2014/main" val="20001"/>
                    </a:ext>
                  </a:extLst>
                </a:gridCol>
                <a:gridCol w="5322552">
                  <a:extLst>
                    <a:ext uri="{9D8B030D-6E8A-4147-A177-3AD203B41FA5}">
                      <a16:colId xmlns:a16="http://schemas.microsoft.com/office/drawing/2014/main" val="20002"/>
                    </a:ext>
                  </a:extLst>
                </a:gridCol>
              </a:tblGrid>
              <a:tr h="3111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chemeClr val="tx1"/>
                          </a:solidFill>
                          <a:effectLst/>
                          <a:latin typeface="宋体" pitchFamily="2" charset="-122"/>
                          <a:ea typeface="宋体" pitchFamily="2" charset="-122"/>
                        </a:rPr>
                        <a:t>排名</a:t>
                      </a:r>
                      <a:endParaRPr kumimoji="0" lang="zh-CN" altLang="en-US" sz="1400" b="0" i="0" u="none" strike="noStrike" cap="none" normalizeH="0" baseline="0" dirty="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宋体" pitchFamily="2" charset="-122"/>
                          <a:ea typeface="宋体" pitchFamily="2" charset="-122"/>
                        </a:rPr>
                        <a:t>ISSN</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宋体" pitchFamily="2" charset="-122"/>
                          <a:ea typeface="宋体" pitchFamily="2" charset="-122"/>
                        </a:rPr>
                        <a:t>期刊名称</a:t>
                      </a:r>
                      <a:endParaRPr kumimoji="0" lang="zh-CN" altLang="en-US" sz="14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4325">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0017-811X</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Harvard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9563">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0044-0094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Yale Law Journal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11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0010-1958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Columbia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11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0038-9765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Stanford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0028-7881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New York University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11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0008-1221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California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09563">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0041-9907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University of Pennsylvania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11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0016-8092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Georgetown Law Journal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11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0042-6601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Virginia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11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0010-8847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Cornell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111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0040-4411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Texas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09563">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0041-9494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University of Chicago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111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0041-5650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UCLA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111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0026-2234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Michigan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111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0029-3571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Northwestern University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111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0026-5535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Minnesota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309563">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0015-704X</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Fordham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3111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0042-2533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Vanderbilt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3111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0012-7086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宋体" pitchFamily="2" charset="-122"/>
                          <a:cs typeface="Arial" charset="0"/>
                        </a:rPr>
                        <a:t>Duke Law Journal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bl>
          </a:graphicData>
        </a:graphic>
      </p:graphicFrame>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304800"/>
            <a:ext cx="8229600" cy="1143000"/>
          </a:xfrm>
          <a:noFill/>
        </p:spPr>
        <p:txBody>
          <a:bodyPr>
            <a:normAutofit fontScale="90000"/>
          </a:bodyPr>
          <a:lstStyle/>
          <a:p>
            <a:pPr eaLnBrk="1" hangingPunct="1"/>
            <a:r>
              <a:rPr lang="en-US" altLang="zh-CN">
                <a:ea typeface="宋体" pitchFamily="2" charset="-122"/>
              </a:rPr>
              <a:t>HeinOnline</a:t>
            </a:r>
            <a:r>
              <a:rPr lang="zh-CN" altLang="en-US">
                <a:ea typeface="宋体" pitchFamily="2" charset="-122"/>
              </a:rPr>
              <a:t>收录的部分国际法期刊</a:t>
            </a:r>
            <a:endParaRPr lang="en-US" altLang="zh-CN">
              <a:ea typeface="宋体" pitchFamily="2" charset="-122"/>
            </a:endParaRPr>
          </a:p>
        </p:txBody>
      </p:sp>
      <p:graphicFrame>
        <p:nvGraphicFramePr>
          <p:cNvPr id="344696" name="Group 632"/>
          <p:cNvGraphicFramePr>
            <a:graphicFrameLocks noGrp="1"/>
          </p:cNvGraphicFramePr>
          <p:nvPr>
            <p:ph idx="1"/>
          </p:nvPr>
        </p:nvGraphicFramePr>
        <p:xfrm>
          <a:off x="457200" y="1295400"/>
          <a:ext cx="8291264" cy="5760720"/>
        </p:xfrm>
        <a:graphic>
          <a:graphicData uri="http://schemas.openxmlformats.org/drawingml/2006/table">
            <a:tbl>
              <a:tblPr/>
              <a:tblGrid>
                <a:gridCol w="1143475">
                  <a:extLst>
                    <a:ext uri="{9D8B030D-6E8A-4147-A177-3AD203B41FA5}">
                      <a16:colId xmlns:a16="http://schemas.microsoft.com/office/drawing/2014/main" val="20000"/>
                    </a:ext>
                  </a:extLst>
                </a:gridCol>
                <a:gridCol w="1336195">
                  <a:extLst>
                    <a:ext uri="{9D8B030D-6E8A-4147-A177-3AD203B41FA5}">
                      <a16:colId xmlns:a16="http://schemas.microsoft.com/office/drawing/2014/main" val="20001"/>
                    </a:ext>
                  </a:extLst>
                </a:gridCol>
                <a:gridCol w="5811594">
                  <a:extLst>
                    <a:ext uri="{9D8B030D-6E8A-4147-A177-3AD203B41FA5}">
                      <a16:colId xmlns:a16="http://schemas.microsoft.com/office/drawing/2014/main" val="20002"/>
                    </a:ext>
                  </a:extLst>
                </a:gridCol>
              </a:tblGrid>
              <a:tr h="2365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tx1"/>
                          </a:solidFill>
                          <a:effectLst/>
                          <a:latin typeface="宋体" pitchFamily="2" charset="-122"/>
                          <a:ea typeface="宋体" pitchFamily="2" charset="-122"/>
                        </a:rPr>
                        <a:t>排名</a:t>
                      </a:r>
                      <a:endParaRPr kumimoji="0" lang="zh-CN" altLang="en-US" sz="1200" b="0" i="0" u="none" strike="noStrike" cap="none" normalizeH="0" baseline="0" dirty="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宋体" pitchFamily="2" charset="-122"/>
                          <a:ea typeface="宋体" pitchFamily="2" charset="-122"/>
                        </a:rPr>
                        <a:t>ISSN</a:t>
                      </a:r>
                      <a:endParaRPr kumimoji="0" lang="en-US" altLang="zh-CN"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期刊名称</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349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0002-9300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American Journal of International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365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0017-8063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Harvard International Law Journal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349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0042-6571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Virginia Journal of International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365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0041-3992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Tulane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349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1529-0816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Chicago Journal of International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365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0010-1931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Columbia Journal of Transnational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365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0889-7743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Yale Journal of International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349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1052-2867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Michigan Journal of International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365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1085-5718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Berkeley Journal of International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349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0090-2594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charset="0"/>
                          <a:ea typeface="宋体" pitchFamily="2" charset="-122"/>
                          <a:cs typeface="Arial" charset="0"/>
                        </a:rPr>
                        <a:t>Vanderbilt Journal of Transnational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365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1520-460X</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American University International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349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1543-9977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George Washington International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365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0010-8812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Cornell International Law Journal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365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0747-9395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Fordham International Law Journal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349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0938-5428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European Journal of International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365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0163-7479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Texas International Law Journal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349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1553-3158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Journal of National Security Law &amp; Policy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365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0277-5778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Boston College International and Comparative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2349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1086-7872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University of Pennsylvania Journal of International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2365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0737-8947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charset="0"/>
                          <a:ea typeface="宋体" pitchFamily="2" charset="-122"/>
                          <a:cs typeface="Arial" charset="0"/>
                        </a:rPr>
                        <a:t>Boston University International Law Journal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bl>
          </a:graphicData>
        </a:graphic>
      </p:graphicFrame>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228600"/>
            <a:ext cx="8229600" cy="1143000"/>
          </a:xfrm>
          <a:noFill/>
        </p:spPr>
        <p:txBody>
          <a:bodyPr>
            <a:normAutofit fontScale="90000"/>
          </a:bodyPr>
          <a:lstStyle/>
          <a:p>
            <a:pPr eaLnBrk="1" hangingPunct="1"/>
            <a:r>
              <a:rPr lang="en-US" altLang="zh-CN">
                <a:ea typeface="宋体" pitchFamily="2" charset="-122"/>
              </a:rPr>
              <a:t>HeinOnline</a:t>
            </a:r>
            <a:r>
              <a:rPr lang="zh-CN" altLang="en-US">
                <a:ea typeface="宋体" pitchFamily="2" charset="-122"/>
              </a:rPr>
              <a:t>收录的部分比较法期刊</a:t>
            </a:r>
            <a:endParaRPr lang="en-US" altLang="zh-CN">
              <a:ea typeface="宋体" pitchFamily="2" charset="-122"/>
            </a:endParaRPr>
          </a:p>
        </p:txBody>
      </p:sp>
      <p:graphicFrame>
        <p:nvGraphicFramePr>
          <p:cNvPr id="408579" name="Group 3"/>
          <p:cNvGraphicFramePr>
            <a:graphicFrameLocks noGrp="1"/>
          </p:cNvGraphicFramePr>
          <p:nvPr>
            <p:ph idx="1"/>
          </p:nvPr>
        </p:nvGraphicFramePr>
        <p:xfrm>
          <a:off x="533400" y="1487488"/>
          <a:ext cx="8071048" cy="5212080"/>
        </p:xfrm>
        <a:graphic>
          <a:graphicData uri="http://schemas.openxmlformats.org/drawingml/2006/table">
            <a:tbl>
              <a:tblPr/>
              <a:tblGrid>
                <a:gridCol w="1034593">
                  <a:extLst>
                    <a:ext uri="{9D8B030D-6E8A-4147-A177-3AD203B41FA5}">
                      <a16:colId xmlns:a16="http://schemas.microsoft.com/office/drawing/2014/main" val="20000"/>
                    </a:ext>
                  </a:extLst>
                </a:gridCol>
                <a:gridCol w="1205667">
                  <a:extLst>
                    <a:ext uri="{9D8B030D-6E8A-4147-A177-3AD203B41FA5}">
                      <a16:colId xmlns:a16="http://schemas.microsoft.com/office/drawing/2014/main" val="20001"/>
                    </a:ext>
                  </a:extLst>
                </a:gridCol>
                <a:gridCol w="5830788">
                  <a:extLst>
                    <a:ext uri="{9D8B030D-6E8A-4147-A177-3AD203B41FA5}">
                      <a16:colId xmlns:a16="http://schemas.microsoft.com/office/drawing/2014/main" val="20002"/>
                    </a:ext>
                  </a:extLst>
                </a:gridCol>
              </a:tblGrid>
              <a:tr h="2603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tx1"/>
                          </a:solidFill>
                          <a:effectLst/>
                          <a:latin typeface="宋体" pitchFamily="2" charset="-122"/>
                          <a:ea typeface="宋体" pitchFamily="2" charset="-122"/>
                        </a:rPr>
                        <a:t>排名</a:t>
                      </a:r>
                      <a:endParaRPr kumimoji="0" lang="zh-CN" altLang="en-US" sz="1200" b="0" i="0" u="none" strike="noStrike" cap="none" normalizeH="0" baseline="0" dirty="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ISSN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期刊名称</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603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0002-919X</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charset="0"/>
                          <a:ea typeface="宋体" pitchFamily="2" charset="-122"/>
                          <a:cs typeface="Arial" charset="0"/>
                        </a:rPr>
                        <a:t>American Journal of Comparative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19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American Journal of Comparative Law Supplement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03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0277-5778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Boston College International and Comparative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603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1053-6736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Duke Journal of Comparative and International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603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0149-9246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Hastings International and Comparative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03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1068-7955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Cardozo Journal of International and Comparative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619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1069-4455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Tulane Journal of International and Comparative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603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0743-6963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Arizona Journal of International and Comparative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603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0020-5893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International and Comparative Law Quarterly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603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0046-578X</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Georgia Journal of International and Comparative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619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1073-192X</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Tulsa Journal of Comparative &amp; International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603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0889-1915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Temple International &amp; Comparative Law Journal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603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1061-4982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Indiana International &amp; Comparative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603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1533-5860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Loyola of Los Angeles International and Comparative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603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1082-944X</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ILSA Journal of International and Comparative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619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Annual Survey of International &amp; Comparative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603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1551-3289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University of Miami International and Comparative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603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1095-6654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charset="0"/>
                          <a:ea typeface="宋体" pitchFamily="2" charset="-122"/>
                          <a:cs typeface="Arial" charset="0"/>
                        </a:rPr>
                        <a:t>Comparative Labor Law and Policy Journal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bl>
          </a:graphicData>
        </a:graphic>
      </p:graphicFrame>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2222601" y="675960"/>
            <a:ext cx="4698803" cy="6182040"/>
          </a:xfrm>
          <a:prstGeom prst="rect">
            <a:avLst/>
          </a:prstGeom>
        </p:spPr>
      </p:pic>
    </p:spTree>
    <p:extLst>
      <p:ext uri="{BB962C8B-B14F-4D97-AF65-F5344CB8AC3E}">
        <p14:creationId xmlns:p14="http://schemas.microsoft.com/office/powerpoint/2010/main" val="2509936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28600"/>
            <a:ext cx="8229600" cy="1143000"/>
          </a:xfrm>
          <a:noFill/>
        </p:spPr>
        <p:txBody>
          <a:bodyPr>
            <a:normAutofit fontScale="90000"/>
          </a:bodyPr>
          <a:lstStyle/>
          <a:p>
            <a:pPr eaLnBrk="1" hangingPunct="1"/>
            <a:r>
              <a:rPr lang="en-US" altLang="zh-CN">
                <a:ea typeface="宋体" pitchFamily="2" charset="-122"/>
              </a:rPr>
              <a:t>HeinOnline</a:t>
            </a:r>
            <a:r>
              <a:rPr lang="zh-CN" altLang="en-US">
                <a:ea typeface="宋体" pitchFamily="2" charset="-122"/>
              </a:rPr>
              <a:t>收录的部分经济法期刊</a:t>
            </a:r>
            <a:endParaRPr lang="en-US" altLang="zh-CN">
              <a:ea typeface="宋体" pitchFamily="2" charset="-122"/>
            </a:endParaRPr>
          </a:p>
        </p:txBody>
      </p:sp>
      <p:graphicFrame>
        <p:nvGraphicFramePr>
          <p:cNvPr id="348721" name="Group 561"/>
          <p:cNvGraphicFramePr>
            <a:graphicFrameLocks noGrp="1"/>
          </p:cNvGraphicFramePr>
          <p:nvPr>
            <p:ph idx="1"/>
          </p:nvPr>
        </p:nvGraphicFramePr>
        <p:xfrm>
          <a:off x="457200" y="1600200"/>
          <a:ext cx="8363273" cy="4953006"/>
        </p:xfrm>
        <a:graphic>
          <a:graphicData uri="http://schemas.openxmlformats.org/drawingml/2006/table">
            <a:tbl>
              <a:tblPr/>
              <a:tblGrid>
                <a:gridCol w="1275865">
                  <a:extLst>
                    <a:ext uri="{9D8B030D-6E8A-4147-A177-3AD203B41FA5}">
                      <a16:colId xmlns:a16="http://schemas.microsoft.com/office/drawing/2014/main" val="20000"/>
                    </a:ext>
                  </a:extLst>
                </a:gridCol>
                <a:gridCol w="1486317">
                  <a:extLst>
                    <a:ext uri="{9D8B030D-6E8A-4147-A177-3AD203B41FA5}">
                      <a16:colId xmlns:a16="http://schemas.microsoft.com/office/drawing/2014/main" val="20001"/>
                    </a:ext>
                  </a:extLst>
                </a:gridCol>
                <a:gridCol w="5601091">
                  <a:extLst>
                    <a:ext uri="{9D8B030D-6E8A-4147-A177-3AD203B41FA5}">
                      <a16:colId xmlns:a16="http://schemas.microsoft.com/office/drawing/2014/main" val="20002"/>
                    </a:ext>
                  </a:extLst>
                </a:gridCol>
              </a:tblGrid>
              <a:tr h="2746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tx1"/>
                          </a:solidFill>
                          <a:effectLst/>
                          <a:latin typeface="宋体" pitchFamily="2" charset="-122"/>
                          <a:ea typeface="宋体" pitchFamily="2" charset="-122"/>
                        </a:rPr>
                        <a:t>排名</a:t>
                      </a:r>
                      <a:endParaRPr kumimoji="0" lang="zh-CN" altLang="en-US" sz="1200" b="0" i="0" u="none" strike="noStrike" cap="none" normalizeH="0" baseline="0" dirty="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宋体" pitchFamily="2" charset="-122"/>
                          <a:ea typeface="宋体" pitchFamily="2" charset="-122"/>
                        </a:rPr>
                        <a:t>ISSN</a:t>
                      </a:r>
                      <a:endParaRPr kumimoji="0" lang="en-US" altLang="zh-CN" sz="1200" b="0" i="0" u="none" strike="noStrike" cap="none" normalizeH="0" baseline="0" dirty="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期刊名称</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6225">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0047-2530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Journal of Legal Studies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6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0736-9921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Supreme Court Economic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6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0003-6056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Antitrust Law Journal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6225">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0276-3583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Boston College Third World Law Journal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6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0897-6546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Law &amp; Social Inquiry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6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1548-7067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Berkeley Business Law Journal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6225">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0023-9216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Law &amp; Society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6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1080-0727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charset="0"/>
                          <a:ea typeface="宋体" pitchFamily="2" charset="-122"/>
                          <a:cs typeface="Arial" charset="0"/>
                        </a:rPr>
                        <a:t>Indiana Journal of Global Legal Studies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46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1369-3034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Journal of International Economic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6225">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8756-6222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Journal of Law, Economics, and Organization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46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0022-2186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Journal of Law &amp; Economics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746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宋体" pitchFamily="2" charset="-122"/>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Yale Human Rights and Development Law Journal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76225">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1553-4367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Journal of Law, Economics &amp; Policy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746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1744-6414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Journal of Competition Law and Economics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746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0021-8642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Journal of Air Law and Commerce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76225">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0003-603X</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Antitrust Bulletin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74638">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1467-9930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charset="0"/>
                          <a:ea typeface="宋体" pitchFamily="2" charset="-122"/>
                          <a:cs typeface="Arial" charset="0"/>
                        </a:rPr>
                        <a:t>Law &amp; Policy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bl>
          </a:graphicData>
        </a:graphic>
      </p:graphicFrame>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304800"/>
            <a:ext cx="8229600" cy="1143000"/>
          </a:xfrm>
          <a:noFill/>
        </p:spPr>
        <p:txBody>
          <a:bodyPr/>
          <a:lstStyle/>
          <a:p>
            <a:pPr eaLnBrk="1" hangingPunct="1"/>
            <a:r>
              <a:rPr lang="en-US" altLang="zh-CN" sz="3600">
                <a:ea typeface="宋体" pitchFamily="2" charset="-122"/>
              </a:rPr>
              <a:t>HeinOnline</a:t>
            </a:r>
            <a:r>
              <a:rPr lang="zh-CN" altLang="en-US" sz="3600">
                <a:ea typeface="宋体" pitchFamily="2" charset="-122"/>
              </a:rPr>
              <a:t>收录的部分知识产权期刊</a:t>
            </a:r>
            <a:endParaRPr lang="en-US" altLang="zh-CN" sz="3600">
              <a:ea typeface="宋体" pitchFamily="2" charset="-122"/>
            </a:endParaRPr>
          </a:p>
        </p:txBody>
      </p:sp>
      <p:graphicFrame>
        <p:nvGraphicFramePr>
          <p:cNvPr id="343203" name="Group 163"/>
          <p:cNvGraphicFramePr>
            <a:graphicFrameLocks noGrp="1"/>
          </p:cNvGraphicFramePr>
          <p:nvPr>
            <p:ph idx="1"/>
          </p:nvPr>
        </p:nvGraphicFramePr>
        <p:xfrm>
          <a:off x="323528" y="1412776"/>
          <a:ext cx="8568952" cy="4876800"/>
        </p:xfrm>
        <a:graphic>
          <a:graphicData uri="http://schemas.openxmlformats.org/drawingml/2006/table">
            <a:tbl>
              <a:tblPr/>
              <a:tblGrid>
                <a:gridCol w="1092255">
                  <a:extLst>
                    <a:ext uri="{9D8B030D-6E8A-4147-A177-3AD203B41FA5}">
                      <a16:colId xmlns:a16="http://schemas.microsoft.com/office/drawing/2014/main" val="20000"/>
                    </a:ext>
                  </a:extLst>
                </a:gridCol>
                <a:gridCol w="1333250">
                  <a:extLst>
                    <a:ext uri="{9D8B030D-6E8A-4147-A177-3AD203B41FA5}">
                      <a16:colId xmlns:a16="http://schemas.microsoft.com/office/drawing/2014/main" val="20001"/>
                    </a:ext>
                  </a:extLst>
                </a:gridCol>
                <a:gridCol w="6143447">
                  <a:extLst>
                    <a:ext uri="{9D8B030D-6E8A-4147-A177-3AD203B41FA5}">
                      <a16:colId xmlns:a16="http://schemas.microsoft.com/office/drawing/2014/main" val="20002"/>
                    </a:ext>
                  </a:extLst>
                </a:gridCol>
              </a:tblGrid>
              <a:tr h="16510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chemeClr val="tx1"/>
                          </a:solidFill>
                          <a:effectLst/>
                          <a:latin typeface="宋体" pitchFamily="2" charset="-122"/>
                          <a:ea typeface="宋体" pitchFamily="2" charset="-122"/>
                        </a:rPr>
                        <a:t>排名</a:t>
                      </a:r>
                      <a:endParaRPr kumimoji="0" lang="zh-CN" altLang="en-US" sz="1400" b="0" i="0" u="none" strike="noStrike" cap="none" normalizeH="0" baseline="0" dirty="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宋体" pitchFamily="2" charset="-122"/>
                          <a:ea typeface="宋体" pitchFamily="2" charset="-122"/>
                        </a:rPr>
                        <a:t>ISSN</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宋体" pitchFamily="2" charset="-122"/>
                          <a:ea typeface="宋体" pitchFamily="2" charset="-122"/>
                        </a:rPr>
                        <a:t>期刊名称</a:t>
                      </a:r>
                      <a:endParaRPr kumimoji="0" lang="zh-CN" altLang="en-US" sz="14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510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0897-3393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Harvard Journal of Law &amp; Technology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510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1086-3818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Berkeley Technology Law Journal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6510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1528-8625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Michigan Telecommunications and Technology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6510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1098-4267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Stanford Technology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6510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宋体" pitchFamily="2" charset="-122"/>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Columbia Science and Technology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6510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1079-9699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Fordham Intellectual Property, Media &amp; Entertainment Law Journal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6510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1544-4848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宋体" pitchFamily="2" charset="-122"/>
                          <a:cs typeface="Arial" charset="0"/>
                        </a:rPr>
                        <a:t>Columbia Journal of Law &amp; the Arts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6510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1059-4280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Albany Law Journal of Science &amp; Technology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6510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0736-7694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Cardozo Arts &amp; Entertainment Law Journal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16510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1088-0178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Boston University Journal of Science &amp; Technology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6510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0882-3383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Santa Clara Computer and High Technology Law Journal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16510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宋体" pitchFamily="2" charset="-122"/>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Duke Law &amp; Technology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16510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1522-1687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Virginia Journal of Law and Technology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16510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0019-1272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IDEA: The Intellectual Property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16510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cs typeface="Arial" charset="0"/>
                        </a:rPr>
                        <a:t>1092-5899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宋体" pitchFamily="2" charset="-122"/>
                          <a:cs typeface="Arial" charset="0"/>
                        </a:rPr>
                        <a:t>Marquette Intellectual Property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228600"/>
            <a:ext cx="8229600" cy="1143000"/>
          </a:xfrm>
          <a:noFill/>
        </p:spPr>
        <p:txBody>
          <a:bodyPr>
            <a:normAutofit fontScale="90000"/>
          </a:bodyPr>
          <a:lstStyle/>
          <a:p>
            <a:pPr eaLnBrk="1" hangingPunct="1"/>
            <a:r>
              <a:rPr lang="en-US" altLang="zh-CN" dirty="0" err="1">
                <a:ea typeface="宋体" pitchFamily="2" charset="-122"/>
              </a:rPr>
              <a:t>HeinOnline</a:t>
            </a:r>
            <a:r>
              <a:rPr lang="zh-CN" altLang="en-US" dirty="0">
                <a:ea typeface="宋体" pitchFamily="2" charset="-122"/>
              </a:rPr>
              <a:t>收录的部分环境法期刊</a:t>
            </a:r>
            <a:endParaRPr lang="en-US" altLang="zh-CN" dirty="0">
              <a:ea typeface="宋体" pitchFamily="2" charset="-122"/>
            </a:endParaRPr>
          </a:p>
        </p:txBody>
      </p:sp>
      <p:graphicFrame>
        <p:nvGraphicFramePr>
          <p:cNvPr id="345723" name="Group 635"/>
          <p:cNvGraphicFramePr>
            <a:graphicFrameLocks noGrp="1"/>
          </p:cNvGraphicFramePr>
          <p:nvPr>
            <p:ph idx="1"/>
          </p:nvPr>
        </p:nvGraphicFramePr>
        <p:xfrm>
          <a:off x="533400" y="1397000"/>
          <a:ext cx="7999040" cy="5486400"/>
        </p:xfrm>
        <a:graphic>
          <a:graphicData uri="http://schemas.openxmlformats.org/drawingml/2006/table">
            <a:tbl>
              <a:tblPr/>
              <a:tblGrid>
                <a:gridCol w="1167743">
                  <a:extLst>
                    <a:ext uri="{9D8B030D-6E8A-4147-A177-3AD203B41FA5}">
                      <a16:colId xmlns:a16="http://schemas.microsoft.com/office/drawing/2014/main" val="20000"/>
                    </a:ext>
                  </a:extLst>
                </a:gridCol>
                <a:gridCol w="1363757">
                  <a:extLst>
                    <a:ext uri="{9D8B030D-6E8A-4147-A177-3AD203B41FA5}">
                      <a16:colId xmlns:a16="http://schemas.microsoft.com/office/drawing/2014/main" val="20001"/>
                    </a:ext>
                  </a:extLst>
                </a:gridCol>
                <a:gridCol w="5467540">
                  <a:extLst>
                    <a:ext uri="{9D8B030D-6E8A-4147-A177-3AD203B41FA5}">
                      <a16:colId xmlns:a16="http://schemas.microsoft.com/office/drawing/2014/main" val="20002"/>
                    </a:ext>
                  </a:extLst>
                </a:gridCol>
              </a:tblGrid>
              <a:tr h="2476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tx1"/>
                          </a:solidFill>
                          <a:effectLst/>
                          <a:latin typeface="宋体" pitchFamily="2" charset="-122"/>
                          <a:ea typeface="宋体" pitchFamily="2" charset="-122"/>
                        </a:rPr>
                        <a:t>排名</a:t>
                      </a:r>
                      <a:endParaRPr kumimoji="0" lang="zh-CN" altLang="en-US" sz="1200" b="0" i="0" u="none" strike="noStrike" cap="none" normalizeH="0" baseline="0" dirty="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宋体" pitchFamily="2" charset="-122"/>
                          <a:ea typeface="宋体" pitchFamily="2" charset="-122"/>
                        </a:rPr>
                        <a:t>ISSN</a:t>
                      </a:r>
                      <a:endParaRPr kumimoji="0" lang="en-US" altLang="zh-CN"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宋体" pitchFamily="2" charset="-122"/>
                          <a:ea typeface="宋体" pitchFamily="2" charset="-122"/>
                        </a:rPr>
                        <a:t>期刊名称</a:t>
                      </a:r>
                      <a:endParaRPr kumimoji="0" lang="zh-CN" altLang="en-US" sz="1200" b="0" i="0" u="none" strike="noStrike" cap="none" normalizeH="0" baseline="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76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0147-8257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Harvard Environmental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76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0741-9457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Yale Journal on Regulation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76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0892-7138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Stanford Environmental Law Journal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76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0098-4582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Columbia Journal of Environmental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76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1061-8651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New York University Environmental Law Journal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76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0046-1121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Ecology Law Quarterly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476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0046-2276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Environmental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476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1045-5183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Virginia Environmental Law Journal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476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1077-0615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Boston University Public Interest Law Journal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476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1552-9533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Minnesota Journal of Law, Science &amp; Technology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476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0733-401X</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UCLA Journal of Environmental Law and Policy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476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1064-3958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Duke Environmental Law &amp; Policy Forum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476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0190-7034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Boston College Environmental Affairs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476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1042-1858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Georgetown International Environmental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476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1091-9724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William &amp; Mary Environmental Law and Policy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476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0892-4880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Journal of Land Use &amp; Environmental Law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476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0738-6206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Pace Environmental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476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1047-6857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Tulane Environmental Law Journal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247650">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20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charset="0"/>
                          <a:ea typeface="宋体" pitchFamily="2" charset="-122"/>
                          <a:cs typeface="Arial" charset="0"/>
                        </a:rPr>
                        <a:t>1546-3435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000">
                          <a:solidFill>
                            <a:schemeClr val="bg1"/>
                          </a:solidFill>
                          <a:latin typeface="Arial" charset="0"/>
                        </a:defRPr>
                      </a:lvl3pPr>
                      <a:lvl4pPr marL="1600200" indent="-228600" eaLnBrk="0" hangingPunct="0">
                        <a:spcBef>
                          <a:spcPct val="20000"/>
                        </a:spcBef>
                        <a:defRPr>
                          <a:solidFill>
                            <a:schemeClr val="bg1"/>
                          </a:solidFill>
                          <a:latin typeface="Arial" charset="0"/>
                        </a:defRPr>
                      </a:lvl4pPr>
                      <a:lvl5pPr marL="2057400" indent="-228600" eaLnBrk="0" hangingPunct="0">
                        <a:spcBef>
                          <a:spcPct val="20000"/>
                        </a:spcBef>
                        <a:defRPr>
                          <a:solidFill>
                            <a:schemeClr val="bg1"/>
                          </a:solidFill>
                          <a:latin typeface="Arial" charset="0"/>
                        </a:defRPr>
                      </a:lvl5pPr>
                      <a:lvl6pPr marL="2514600" indent="-228600" eaLnBrk="0" fontAlgn="base" hangingPunct="0">
                        <a:spcBef>
                          <a:spcPct val="20000"/>
                        </a:spcBef>
                        <a:spcAft>
                          <a:spcPct val="0"/>
                        </a:spcAft>
                        <a:defRPr>
                          <a:solidFill>
                            <a:schemeClr val="bg1"/>
                          </a:solidFill>
                          <a:latin typeface="Arial" charset="0"/>
                        </a:defRPr>
                      </a:lvl6pPr>
                      <a:lvl7pPr marL="2971800" indent="-228600" eaLnBrk="0" fontAlgn="base" hangingPunct="0">
                        <a:spcBef>
                          <a:spcPct val="20000"/>
                        </a:spcBef>
                        <a:spcAft>
                          <a:spcPct val="0"/>
                        </a:spcAft>
                        <a:defRPr>
                          <a:solidFill>
                            <a:schemeClr val="bg1"/>
                          </a:solidFill>
                          <a:latin typeface="Arial" charset="0"/>
                        </a:defRPr>
                      </a:lvl7pPr>
                      <a:lvl8pPr marL="3429000" indent="-228600" eaLnBrk="0" fontAlgn="base" hangingPunct="0">
                        <a:spcBef>
                          <a:spcPct val="20000"/>
                        </a:spcBef>
                        <a:spcAft>
                          <a:spcPct val="0"/>
                        </a:spcAft>
                        <a:defRPr>
                          <a:solidFill>
                            <a:schemeClr val="bg1"/>
                          </a:solidFill>
                          <a:latin typeface="Arial" charset="0"/>
                        </a:defRPr>
                      </a:lvl8pPr>
                      <a:lvl9pPr marL="3886200" indent="-228600" eaLnBrk="0" fontAlgn="base" hangingPunct="0">
                        <a:spcBef>
                          <a:spcPct val="20000"/>
                        </a:spcBef>
                        <a:spcAft>
                          <a:spcPct val="0"/>
                        </a:spcAft>
                        <a:defRPr>
                          <a:solidFill>
                            <a:schemeClr val="bg1"/>
                          </a:solidFill>
                          <a:latin typeface="Arial"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charset="0"/>
                          <a:ea typeface="宋体" pitchFamily="2" charset="-122"/>
                          <a:cs typeface="Arial" charset="0"/>
                        </a:rPr>
                        <a:t>Penn State International Law Review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bl>
          </a:graphicData>
        </a:graphic>
      </p:graphicFrame>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219200" y="381000"/>
            <a:ext cx="6400800" cy="839788"/>
          </a:xfrm>
        </p:spPr>
        <p:txBody>
          <a:bodyPr>
            <a:normAutofit/>
          </a:bodyPr>
          <a:lstStyle/>
          <a:p>
            <a:pPr eaLnBrk="1" hangingPunct="1"/>
            <a:r>
              <a:rPr lang="zh-CN" altLang="en-US" sz="4000" b="1" dirty="0">
                <a:ea typeface="宋体" pitchFamily="2" charset="-122"/>
              </a:rPr>
              <a:t>著名期刊介绍</a:t>
            </a:r>
          </a:p>
        </p:txBody>
      </p:sp>
      <p:pic>
        <p:nvPicPr>
          <p:cNvPr id="58470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295400"/>
            <a:ext cx="1752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0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95400"/>
            <a:ext cx="17526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0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1295400"/>
            <a:ext cx="1752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1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1295400"/>
            <a:ext cx="2057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1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038600"/>
            <a:ext cx="1752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1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3600" y="4114800"/>
            <a:ext cx="1905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1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4114800"/>
            <a:ext cx="1752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14"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4114800"/>
            <a:ext cx="1981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1987574"/>
            <a:ext cx="9144000" cy="4870450"/>
          </a:xfrm>
          <a:prstGeom prst="rect">
            <a:avLst/>
          </a:prstGeom>
          <a:noFill/>
          <a:ln w="9525">
            <a:noFill/>
            <a:miter lim="800000"/>
            <a:headEnd/>
            <a:tailEnd/>
          </a:ln>
        </p:spPr>
      </p:pic>
      <p:sp>
        <p:nvSpPr>
          <p:cNvPr id="22530" name="Text Box 3"/>
          <p:cNvSpPr txBox="1">
            <a:spLocks noChangeArrowheads="1"/>
          </p:cNvSpPr>
          <p:nvPr/>
        </p:nvSpPr>
        <p:spPr bwMode="auto">
          <a:xfrm>
            <a:off x="35054" y="874836"/>
            <a:ext cx="8537473"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zh-CN" altLang="en-US" sz="2000" b="1" dirty="0">
                <a:ea typeface="宋体" pitchFamily="2" charset="-122"/>
              </a:rPr>
              <a:t>引申推荐：</a:t>
            </a:r>
            <a:r>
              <a:rPr lang="en-US" altLang="zh-CN" b="1" u="sng" dirty="0">
                <a:solidFill>
                  <a:srgbClr val="0000FF"/>
                </a:solidFill>
                <a:ea typeface="宋体" pitchFamily="2" charset="-122"/>
              </a:rPr>
              <a:t>https://managementtools4.wlu.edu/LawJournals/Default.aspx</a:t>
            </a:r>
          </a:p>
          <a:p>
            <a:pPr eaLnBrk="1" hangingPunct="1">
              <a:spcBef>
                <a:spcPct val="50000"/>
              </a:spcBef>
            </a:pPr>
            <a:r>
              <a:rPr lang="zh-CN" altLang="en-US" sz="3200" b="1" dirty="0">
                <a:ea typeface="宋体" pitchFamily="2" charset="-122"/>
              </a:rPr>
              <a:t>法学期刊排名网站</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2051721" y="548680"/>
            <a:ext cx="5184576"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zh-CN" altLang="en-US" sz="3600" b="1" dirty="0">
                <a:ea typeface="宋体" pitchFamily="2" charset="-122"/>
              </a:rPr>
              <a:t>了解本学科领域的期刊</a:t>
            </a:r>
          </a:p>
        </p:txBody>
      </p:sp>
      <p:pic>
        <p:nvPicPr>
          <p:cNvPr id="2050" name="Picture 2"/>
          <p:cNvPicPr>
            <a:picLocks noChangeAspect="1" noChangeArrowheads="1"/>
          </p:cNvPicPr>
          <p:nvPr/>
        </p:nvPicPr>
        <p:blipFill>
          <a:blip r:embed="rId2" cstate="print"/>
          <a:srcRect/>
          <a:stretch>
            <a:fillRect/>
          </a:stretch>
        </p:blipFill>
        <p:spPr bwMode="auto">
          <a:xfrm>
            <a:off x="114300" y="1233511"/>
            <a:ext cx="8915400" cy="5624513"/>
          </a:xfrm>
          <a:prstGeom prst="rect">
            <a:avLst/>
          </a:prstGeom>
          <a:noFill/>
          <a:ln w="9525">
            <a:noFill/>
            <a:miter lim="800000"/>
            <a:headEnd/>
            <a:tailEnd/>
          </a:ln>
        </p:spPr>
      </p:pic>
    </p:spTree>
    <p:extLst>
      <p:ext uri="{BB962C8B-B14F-4D97-AF65-F5344CB8AC3E}">
        <p14:creationId xmlns:p14="http://schemas.microsoft.com/office/powerpoint/2010/main" val="109369232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2195737" y="605631"/>
            <a:ext cx="403244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zh-CN" altLang="en-US" sz="2800" b="1" dirty="0">
                <a:ea typeface="宋体" pitchFamily="2" charset="-122"/>
              </a:rPr>
              <a:t>选择某本期刊，并点击</a:t>
            </a:r>
          </a:p>
        </p:txBody>
      </p:sp>
      <p:pic>
        <p:nvPicPr>
          <p:cNvPr id="3076" name="Picture 4"/>
          <p:cNvPicPr>
            <a:picLocks noChangeAspect="1" noChangeArrowheads="1"/>
          </p:cNvPicPr>
          <p:nvPr/>
        </p:nvPicPr>
        <p:blipFill>
          <a:blip r:embed="rId2" cstate="print"/>
          <a:srcRect/>
          <a:stretch>
            <a:fillRect/>
          </a:stretch>
        </p:blipFill>
        <p:spPr bwMode="auto">
          <a:xfrm>
            <a:off x="1" y="1643050"/>
            <a:ext cx="9144000" cy="5173679"/>
          </a:xfrm>
          <a:prstGeom prst="rect">
            <a:avLst/>
          </a:prstGeom>
          <a:noFill/>
          <a:ln w="9525">
            <a:noFill/>
            <a:miter lim="800000"/>
            <a:headEnd/>
            <a:tailEnd/>
          </a:ln>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0" y="1124744"/>
            <a:ext cx="43924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zh-CN" altLang="en-US" sz="2800" b="1" dirty="0">
                <a:ea typeface="宋体" pitchFamily="2" charset="-122"/>
              </a:rPr>
              <a:t>查看主页面和投稿指南</a:t>
            </a:r>
          </a:p>
        </p:txBody>
      </p:sp>
      <p:pic>
        <p:nvPicPr>
          <p:cNvPr id="4098" name="Picture 2"/>
          <p:cNvPicPr>
            <a:picLocks noChangeAspect="1" noChangeArrowheads="1"/>
          </p:cNvPicPr>
          <p:nvPr/>
        </p:nvPicPr>
        <p:blipFill>
          <a:blip r:embed="rId2" cstate="print"/>
          <a:srcRect/>
          <a:stretch>
            <a:fillRect/>
          </a:stretch>
        </p:blipFill>
        <p:spPr bwMode="auto">
          <a:xfrm>
            <a:off x="0" y="2143116"/>
            <a:ext cx="8994699" cy="3786214"/>
          </a:xfrm>
          <a:prstGeom prst="rect">
            <a:avLst/>
          </a:prstGeom>
          <a:noFill/>
          <a:ln w="9525">
            <a:noFill/>
            <a:miter lim="800000"/>
            <a:headEnd/>
            <a:tailEnd/>
          </a:ln>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403648" y="476672"/>
            <a:ext cx="6400800" cy="839788"/>
          </a:xfrm>
        </p:spPr>
        <p:txBody>
          <a:bodyPr>
            <a:normAutofit/>
          </a:bodyPr>
          <a:lstStyle/>
          <a:p>
            <a:pPr eaLnBrk="1" hangingPunct="1"/>
            <a:r>
              <a:rPr lang="en-US" altLang="zh-CN" sz="4000" b="1" dirty="0">
                <a:ea typeface="宋体" pitchFamily="2" charset="-122"/>
              </a:rPr>
              <a:t>2017</a:t>
            </a:r>
            <a:r>
              <a:rPr lang="zh-CN" altLang="en-US" sz="4000" b="1" dirty="0">
                <a:ea typeface="宋体" pitchFamily="2" charset="-122"/>
              </a:rPr>
              <a:t>年国际法期刊排名</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56927"/>
            <a:ext cx="7344816" cy="3828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436935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1643042" y="551987"/>
            <a:ext cx="5857916" cy="646331"/>
          </a:xfrm>
          <a:prstGeom prst="rect">
            <a:avLst/>
          </a:prstGeom>
          <a:noFill/>
        </p:spPr>
        <p:txBody>
          <a:bodyPr wrap="square" rtlCol="0">
            <a:spAutoFit/>
          </a:bodyPr>
          <a:lstStyle/>
          <a:p>
            <a:pPr algn="ctr"/>
            <a:r>
              <a:rPr lang="zh-CN" altLang="en-US" sz="3600" b="1" dirty="0"/>
              <a:t>三、</a:t>
            </a:r>
            <a:r>
              <a:rPr lang="en-US" altLang="zh-CN" sz="3600" b="1" dirty="0" err="1"/>
              <a:t>HeinOnline</a:t>
            </a:r>
            <a:r>
              <a:rPr lang="zh-CN" altLang="en-US" sz="3600" b="1" dirty="0"/>
              <a:t>数据库检索</a:t>
            </a:r>
            <a:endParaRPr lang="en-US" altLang="zh-CN" sz="3600" b="1" dirty="0">
              <a:solidFill>
                <a:schemeClr val="accent5">
                  <a:lumMod val="75000"/>
                </a:schemeClr>
              </a:solidFill>
              <a:latin typeface="Traditional Arabic" pitchFamily="18" charset="-78"/>
              <a:ea typeface="华文楷体" pitchFamily="2" charset="-122"/>
              <a:cs typeface="Traditional Arabic" pitchFamily="18" charset="-78"/>
            </a:endParaRPr>
          </a:p>
        </p:txBody>
      </p:sp>
      <p:sp>
        <p:nvSpPr>
          <p:cNvPr id="7" name="流程图: 终止 6"/>
          <p:cNvSpPr/>
          <p:nvPr/>
        </p:nvSpPr>
        <p:spPr>
          <a:xfrm>
            <a:off x="0" y="1323519"/>
            <a:ext cx="9144000" cy="171451"/>
          </a:xfrm>
          <a:prstGeom prst="flowChartTerminator">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标注 7"/>
          <p:cNvSpPr/>
          <p:nvPr/>
        </p:nvSpPr>
        <p:spPr>
          <a:xfrm>
            <a:off x="179512" y="4097592"/>
            <a:ext cx="2664296" cy="2571768"/>
          </a:xfrm>
          <a:prstGeom prst="wedgeRectCallout">
            <a:avLst>
              <a:gd name="adj1" fmla="val 7229"/>
              <a:gd name="adj2" fmla="val -77506"/>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8100000" scaled="1"/>
            <a:tileRect/>
          </a:gradFill>
          <a:ln>
            <a:noFill/>
          </a:ln>
          <a:effectLst>
            <a:outerShdw blurRad="50800" dist="38100" dir="2700000" algn="tl" rotWithShape="0">
              <a:prstClr val="black">
                <a:alpha val="40000"/>
              </a:prstClr>
            </a:out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000" b="1" dirty="0">
                <a:solidFill>
                  <a:srgbClr val="FFFF00"/>
                </a:solidFill>
                <a:latin typeface="华文楷体" pitchFamily="2" charset="-122"/>
                <a:ea typeface="华文楷体" pitchFamily="2" charset="-122"/>
              </a:rPr>
              <a:t>全文检索</a:t>
            </a:r>
            <a:endParaRPr lang="en-US" altLang="zh-CN" sz="2000" b="1" dirty="0">
              <a:solidFill>
                <a:srgbClr val="FFFF00"/>
              </a:solidFill>
              <a:latin typeface="华文楷体" pitchFamily="2" charset="-122"/>
              <a:ea typeface="华文楷体" pitchFamily="2" charset="-122"/>
            </a:endParaRPr>
          </a:p>
          <a:p>
            <a:pPr lvl="0"/>
            <a:r>
              <a:rPr lang="en-US" altLang="zh-CN" sz="2000" dirty="0">
                <a:latin typeface="华文楷体" pitchFamily="2" charset="-122"/>
                <a:ea typeface="华文楷体" pitchFamily="2" charset="-122"/>
              </a:rPr>
              <a:t>1</a:t>
            </a:r>
            <a:r>
              <a:rPr lang="zh-CN" altLang="en-US" sz="2000" dirty="0">
                <a:latin typeface="华文楷体" pitchFamily="2" charset="-122"/>
                <a:ea typeface="华文楷体" pitchFamily="2" charset="-122"/>
              </a:rPr>
              <a:t>、您可以通过输入作者名找到某作者发表的所有文章；</a:t>
            </a:r>
          </a:p>
          <a:p>
            <a:r>
              <a:rPr lang="en-US" altLang="zh-CN" sz="2000" dirty="0">
                <a:latin typeface="华文楷体" pitchFamily="2" charset="-122"/>
                <a:ea typeface="华文楷体" pitchFamily="2" charset="-122"/>
              </a:rPr>
              <a:t>2</a:t>
            </a:r>
            <a:r>
              <a:rPr lang="zh-CN" altLang="en-US" sz="2000" dirty="0">
                <a:latin typeface="华文楷体" pitchFamily="2" charset="-122"/>
                <a:ea typeface="华文楷体" pitchFamily="2" charset="-122"/>
              </a:rPr>
              <a:t>、您可以通过输入关键词找到和关键词相关联的某一类文章</a:t>
            </a:r>
            <a:endParaRPr lang="zh-CN" altLang="en-US" sz="2000" dirty="0">
              <a:solidFill>
                <a:schemeClr val="tx1"/>
              </a:solidFill>
              <a:latin typeface="华文楷体" pitchFamily="2" charset="-122"/>
              <a:ea typeface="华文楷体" pitchFamily="2" charset="-122"/>
            </a:endParaRPr>
          </a:p>
        </p:txBody>
      </p:sp>
      <p:sp>
        <p:nvSpPr>
          <p:cNvPr id="9" name="矩形标注 8"/>
          <p:cNvSpPr/>
          <p:nvPr/>
        </p:nvSpPr>
        <p:spPr>
          <a:xfrm>
            <a:off x="3203848" y="4169600"/>
            <a:ext cx="2160240" cy="2485358"/>
          </a:xfrm>
          <a:prstGeom prst="wedgeRectCallout">
            <a:avLst>
              <a:gd name="adj1" fmla="val -24797"/>
              <a:gd name="adj2" fmla="val -83531"/>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6200000" scaled="1"/>
            <a:tileRect/>
          </a:gradFill>
          <a:ln>
            <a:noFill/>
          </a:ln>
          <a:effectLst>
            <a:outerShdw blurRad="50800" dist="38100" dir="5400000" algn="t" rotWithShape="0">
              <a:prstClr val="black">
                <a:alpha val="40000"/>
              </a:prstClr>
            </a:outerShdw>
          </a:effectLst>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FFFF00"/>
                </a:solidFill>
                <a:latin typeface="华文楷体" pitchFamily="2" charset="-122"/>
                <a:ea typeface="华文楷体" pitchFamily="2" charset="-122"/>
              </a:rPr>
              <a:t>引证号检索</a:t>
            </a:r>
            <a:endParaRPr lang="en-US" altLang="zh-CN" sz="2000" b="1" dirty="0">
              <a:solidFill>
                <a:srgbClr val="FFFF00"/>
              </a:solidFill>
              <a:latin typeface="华文楷体" pitchFamily="2" charset="-122"/>
              <a:ea typeface="华文楷体" pitchFamily="2" charset="-122"/>
            </a:endParaRPr>
          </a:p>
          <a:p>
            <a:r>
              <a:rPr lang="zh-CN" altLang="en-US" sz="2000" dirty="0">
                <a:latin typeface="华文楷体" pitchFamily="2" charset="-122"/>
                <a:ea typeface="华文楷体" pitchFamily="2" charset="-122"/>
              </a:rPr>
              <a:t>您可以输入某一确定的引证号精确的找到某一篇文章</a:t>
            </a:r>
            <a:endParaRPr lang="zh-CN" altLang="en-US" sz="2000" dirty="0">
              <a:solidFill>
                <a:schemeClr val="bg1"/>
              </a:solidFill>
              <a:latin typeface="华文楷体" pitchFamily="2" charset="-122"/>
              <a:ea typeface="华文楷体" pitchFamily="2" charset="-122"/>
            </a:endParaRPr>
          </a:p>
        </p:txBody>
      </p:sp>
      <p:sp>
        <p:nvSpPr>
          <p:cNvPr id="10" name="矩形标注 9"/>
          <p:cNvSpPr/>
          <p:nvPr/>
        </p:nvSpPr>
        <p:spPr>
          <a:xfrm>
            <a:off x="5786446" y="4066737"/>
            <a:ext cx="2818002" cy="2485358"/>
          </a:xfrm>
          <a:prstGeom prst="wedgeRectCallout">
            <a:avLst>
              <a:gd name="adj1" fmla="val -46324"/>
              <a:gd name="adj2" fmla="val -75281"/>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3500000" scaled="1"/>
            <a:tileRect/>
          </a:gradFill>
          <a:ln>
            <a:noFill/>
          </a:ln>
          <a:effectLst>
            <a:outerShdw blurRad="50800" dist="38100" dir="8100000" algn="tr" rotWithShape="0">
              <a:prstClr val="black">
                <a:alpha val="4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FFFF00"/>
                </a:solidFill>
                <a:latin typeface="华文楷体" pitchFamily="2" charset="-122"/>
                <a:ea typeface="华文楷体" pitchFamily="2" charset="-122"/>
              </a:rPr>
              <a:t>期刊目录检索</a:t>
            </a:r>
            <a:endParaRPr lang="en-US" altLang="zh-CN" sz="2000" b="1" dirty="0">
              <a:solidFill>
                <a:srgbClr val="FFFF00"/>
              </a:solidFill>
              <a:latin typeface="华文楷体" pitchFamily="2" charset="-122"/>
              <a:ea typeface="华文楷体" pitchFamily="2" charset="-122"/>
            </a:endParaRPr>
          </a:p>
          <a:p>
            <a:r>
              <a:rPr lang="zh-CN" altLang="en-US" sz="2000" dirty="0">
                <a:latin typeface="华文楷体" pitchFamily="2" charset="-122"/>
                <a:ea typeface="华文楷体" pitchFamily="2" charset="-122"/>
              </a:rPr>
              <a:t>您可以输入您感兴趣的期刊进行检索，可以找到所收录的这本期刊的所有卷次，您可以不间断的阅读期刊的每一期或有选择性的阅读</a:t>
            </a:r>
            <a:endParaRPr lang="zh-CN" altLang="en-US" sz="2000" dirty="0">
              <a:solidFill>
                <a:schemeClr val="bg1"/>
              </a:solidFill>
              <a:latin typeface="华文楷体" pitchFamily="2" charset="-122"/>
              <a:ea typeface="华文楷体" pitchFamily="2" charset="-122"/>
            </a:endParaRPr>
          </a:p>
        </p:txBody>
      </p:sp>
      <p:pic>
        <p:nvPicPr>
          <p:cNvPr id="11" name="Picture 2"/>
          <p:cNvPicPr>
            <a:picLocks noChangeAspect="1" noChangeArrowheads="1"/>
          </p:cNvPicPr>
          <p:nvPr/>
        </p:nvPicPr>
        <p:blipFill>
          <a:blip r:embed="rId2" cstate="print"/>
          <a:srcRect/>
          <a:stretch>
            <a:fillRect/>
          </a:stretch>
        </p:blipFill>
        <p:spPr bwMode="auto">
          <a:xfrm>
            <a:off x="755576" y="1732529"/>
            <a:ext cx="7632848" cy="1572975"/>
          </a:xfrm>
          <a:prstGeom prst="rect">
            <a:avLst/>
          </a:prstGeom>
          <a:noFill/>
          <a:ln w="9525">
            <a:noFill/>
            <a:miter lim="800000"/>
            <a:headEnd/>
            <a:tailEnd/>
          </a:ln>
        </p:spPr>
      </p:pic>
    </p:spTree>
    <p:extLst>
      <p:ext uri="{BB962C8B-B14F-4D97-AF65-F5344CB8AC3E}">
        <p14:creationId xmlns:p14="http://schemas.microsoft.com/office/powerpoint/2010/main" val="2154537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371600" y="1084254"/>
            <a:ext cx="6400800" cy="1130300"/>
          </a:xfrm>
        </p:spPr>
        <p:txBody>
          <a:bodyPr/>
          <a:lstStyle/>
          <a:p>
            <a:pPr eaLnBrk="1" hangingPunct="1"/>
            <a:r>
              <a:rPr lang="en-US" altLang="zh-CN" sz="4400" dirty="0">
                <a:ea typeface="宋体" pitchFamily="2" charset="-122"/>
              </a:rPr>
              <a:t>Content</a:t>
            </a:r>
          </a:p>
        </p:txBody>
      </p:sp>
      <p:sp>
        <p:nvSpPr>
          <p:cNvPr id="4099" name="Rectangle 3"/>
          <p:cNvSpPr>
            <a:spLocks noGrp="1" noChangeArrowheads="1"/>
          </p:cNvSpPr>
          <p:nvPr>
            <p:ph type="body" idx="1"/>
          </p:nvPr>
        </p:nvSpPr>
        <p:spPr>
          <a:xfrm>
            <a:off x="733537" y="2487766"/>
            <a:ext cx="7676926" cy="3227250"/>
          </a:xfrm>
        </p:spPr>
        <p:txBody>
          <a:bodyPr/>
          <a:lstStyle/>
          <a:p>
            <a:pPr marL="571500" indent="-571500" eaLnBrk="1" hangingPunct="1">
              <a:buClr>
                <a:schemeClr val="tx1"/>
              </a:buClr>
              <a:buFont typeface="+mj-ea"/>
              <a:buAutoNum type="ea1JpnChsDbPeriod"/>
            </a:pPr>
            <a:r>
              <a:rPr lang="en-US" altLang="zh-CN" sz="2800" b="1" dirty="0" err="1">
                <a:ea typeface="宋体" pitchFamily="2" charset="-122"/>
              </a:rPr>
              <a:t>HeinOnline</a:t>
            </a:r>
            <a:r>
              <a:rPr lang="zh-CN" altLang="en-US" sz="2800" b="1" dirty="0">
                <a:ea typeface="宋体" pitchFamily="2" charset="-122"/>
              </a:rPr>
              <a:t>数据库介绍</a:t>
            </a:r>
            <a:endParaRPr lang="en-US" altLang="zh-CN" sz="2800" b="1" dirty="0">
              <a:ea typeface="宋体" pitchFamily="2" charset="-122"/>
            </a:endParaRPr>
          </a:p>
          <a:p>
            <a:pPr marL="571500" indent="-571500" eaLnBrk="1" hangingPunct="1">
              <a:buClr>
                <a:schemeClr val="tx1"/>
              </a:buClr>
              <a:buFont typeface="+mj-ea"/>
              <a:buAutoNum type="ea1JpnChsDbPeriod"/>
            </a:pPr>
            <a:r>
              <a:rPr lang="en-US" altLang="zh-CN" sz="2800" b="1" dirty="0" err="1">
                <a:ea typeface="宋体" pitchFamily="2" charset="-122"/>
              </a:rPr>
              <a:t>HeinOnline</a:t>
            </a:r>
            <a:r>
              <a:rPr lang="zh-CN" altLang="en-US" sz="2800" b="1" dirty="0">
                <a:ea typeface="宋体" pitchFamily="2" charset="-122"/>
              </a:rPr>
              <a:t>数据库收录的法学期刊介绍</a:t>
            </a:r>
          </a:p>
          <a:p>
            <a:pPr marL="571500" indent="-571500" eaLnBrk="1" hangingPunct="1">
              <a:buClr>
                <a:schemeClr val="tx1"/>
              </a:buClr>
              <a:buFont typeface="+mj-ea"/>
              <a:buAutoNum type="ea1JpnChsDbPeriod"/>
            </a:pPr>
            <a:r>
              <a:rPr lang="zh-CN" altLang="en-US" sz="2800" b="1" dirty="0">
                <a:ea typeface="宋体" pitchFamily="2" charset="-122"/>
              </a:rPr>
              <a:t>如何检索</a:t>
            </a:r>
            <a:r>
              <a:rPr lang="en-US" altLang="zh-CN" sz="2800" b="1" dirty="0" err="1">
                <a:ea typeface="宋体" pitchFamily="2" charset="-122"/>
              </a:rPr>
              <a:t>HeinOnline</a:t>
            </a:r>
            <a:r>
              <a:rPr lang="zh-CN" altLang="en-US" sz="2800" b="1" dirty="0">
                <a:ea typeface="宋体" pitchFamily="2" charset="-122"/>
              </a:rPr>
              <a:t>数据库</a:t>
            </a:r>
          </a:p>
          <a:p>
            <a:pPr marL="571500" indent="-571500">
              <a:buClr>
                <a:schemeClr val="tx1"/>
              </a:buClr>
              <a:buFont typeface="+mj-ea"/>
              <a:buAutoNum type="ea1JpnChsDbPeriod"/>
            </a:pPr>
            <a:r>
              <a:rPr lang="zh-CN" altLang="en-US" sz="2800" b="1" dirty="0">
                <a:ea typeface="宋体" pitchFamily="2" charset="-122"/>
              </a:rPr>
              <a:t>如何通过</a:t>
            </a:r>
            <a:r>
              <a:rPr lang="en-US" altLang="zh-CN" sz="2800" b="1" dirty="0" err="1">
                <a:ea typeface="宋体" pitchFamily="2" charset="-122"/>
              </a:rPr>
              <a:t>HeinOnline</a:t>
            </a:r>
            <a:r>
              <a:rPr lang="zh-CN" altLang="en-US" sz="2800" b="1" dirty="0">
                <a:ea typeface="宋体" pitchFamily="2" charset="-122"/>
              </a:rPr>
              <a:t>拓展检索信息</a:t>
            </a:r>
            <a:endParaRPr lang="en-US" altLang="zh-CN" sz="2800" b="1" dirty="0">
              <a:ea typeface="宋体" pitchFamily="2" charset="-122"/>
            </a:endParaRPr>
          </a:p>
          <a:p>
            <a:pPr marL="571500" indent="-571500">
              <a:buClr>
                <a:schemeClr val="tx1"/>
              </a:buClr>
              <a:buFont typeface="+mj-ea"/>
              <a:buAutoNum type="ea1JpnChsDbPeriod"/>
            </a:pPr>
            <a:r>
              <a:rPr lang="zh-CN" altLang="en-US" sz="2800" b="1" dirty="0">
                <a:ea typeface="宋体" pitchFamily="2" charset="-122"/>
              </a:rPr>
              <a:t>其它知识和信息分享</a:t>
            </a:r>
            <a:endParaRPr lang="en-US" altLang="zh-CN" sz="2800" b="1" dirty="0">
              <a:ea typeface="宋体" pitchFamily="2" charset="-122"/>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ChangeArrowheads="1"/>
          </p:cNvSpPr>
          <p:nvPr/>
        </p:nvSpPr>
        <p:spPr bwMode="auto">
          <a:xfrm>
            <a:off x="0" y="1268760"/>
            <a:ext cx="8610600"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zh-CN" altLang="en-US" sz="2800" dirty="0">
                <a:latin typeface="Accord SF" pitchFamily="2" charset="0"/>
                <a:ea typeface="宋体" pitchFamily="2" charset="-122"/>
              </a:rPr>
              <a:t>以最常使用的</a:t>
            </a:r>
            <a:r>
              <a:rPr lang="en-US" altLang="zh-CN" sz="2800" b="1" u="sng" dirty="0">
                <a:latin typeface="Accord SF" pitchFamily="2" charset="0"/>
                <a:ea typeface="宋体" pitchFamily="2" charset="-122"/>
              </a:rPr>
              <a:t>Law Journal Library</a:t>
            </a:r>
            <a:r>
              <a:rPr lang="zh-CN" altLang="en-US" sz="2800" dirty="0">
                <a:latin typeface="Accord SF" pitchFamily="2" charset="0"/>
                <a:ea typeface="宋体" pitchFamily="2" charset="-122"/>
              </a:rPr>
              <a:t>（法学期刊文库）为例。步骤一：点击</a:t>
            </a:r>
            <a:r>
              <a:rPr lang="en-US" altLang="zh-CN" sz="2800" b="1" u="sng" dirty="0">
                <a:latin typeface="Accord SF" pitchFamily="2" charset="0"/>
                <a:ea typeface="宋体" pitchFamily="2" charset="-122"/>
              </a:rPr>
              <a:t>Law Journal Library</a:t>
            </a:r>
            <a:r>
              <a:rPr lang="zh-CN" altLang="en-US" sz="2800" dirty="0">
                <a:latin typeface="Accord SF" pitchFamily="2" charset="0"/>
                <a:ea typeface="宋体" pitchFamily="2" charset="-122"/>
              </a:rPr>
              <a:t>后，进入到</a:t>
            </a:r>
            <a:r>
              <a:rPr lang="en-US" altLang="zh-CN" sz="2800" b="1" u="sng" dirty="0">
                <a:latin typeface="Accord SF" pitchFamily="2" charset="0"/>
                <a:ea typeface="宋体" pitchFamily="2" charset="-122"/>
              </a:rPr>
              <a:t>Law Journal Library </a:t>
            </a:r>
            <a:r>
              <a:rPr lang="zh-CN" altLang="en-US" sz="2800" dirty="0">
                <a:latin typeface="Accord SF" pitchFamily="2" charset="0"/>
                <a:ea typeface="宋体" pitchFamily="2" charset="-122"/>
              </a:rPr>
              <a:t>检索界面</a:t>
            </a:r>
            <a:br>
              <a:rPr lang="en-US" altLang="zh-CN" sz="3400" dirty="0">
                <a:solidFill>
                  <a:schemeClr val="folHlink"/>
                </a:solidFill>
                <a:latin typeface="Accord SF" pitchFamily="2" charset="0"/>
                <a:ea typeface="宋体" pitchFamily="2" charset="-122"/>
              </a:rPr>
            </a:br>
            <a:endParaRPr lang="zh-CN" altLang="en-US" sz="3400" dirty="0">
              <a:solidFill>
                <a:schemeClr val="folHlink"/>
              </a:solidFill>
              <a:latin typeface="Accord SF" pitchFamily="2" charset="0"/>
              <a:ea typeface="宋体" pitchFamily="2" charset="-122"/>
            </a:endParaRPr>
          </a:p>
        </p:txBody>
      </p:sp>
      <p:sp>
        <p:nvSpPr>
          <p:cNvPr id="51203" name="Rectangle 3"/>
          <p:cNvSpPr>
            <a:spLocks noChangeArrowheads="1"/>
          </p:cNvSpPr>
          <p:nvPr/>
        </p:nvSpPr>
        <p:spPr bwMode="auto">
          <a:xfrm>
            <a:off x="533400" y="152400"/>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3400" b="1" dirty="0">
                <a:latin typeface="Accord SF" pitchFamily="2" charset="0"/>
                <a:ea typeface="宋体" pitchFamily="2" charset="-122"/>
              </a:rPr>
              <a:t>检索路径</a:t>
            </a:r>
          </a:p>
        </p:txBody>
      </p:sp>
      <p:pic>
        <p:nvPicPr>
          <p:cNvPr id="2050" name="Picture 2"/>
          <p:cNvPicPr>
            <a:picLocks noChangeAspect="1" noChangeArrowheads="1"/>
          </p:cNvPicPr>
          <p:nvPr/>
        </p:nvPicPr>
        <p:blipFill>
          <a:blip r:embed="rId2" cstate="print"/>
          <a:srcRect/>
          <a:stretch>
            <a:fillRect/>
          </a:stretch>
        </p:blipFill>
        <p:spPr bwMode="auto">
          <a:xfrm>
            <a:off x="251520" y="3068960"/>
            <a:ext cx="8640960" cy="3312368"/>
          </a:xfrm>
          <a:prstGeom prst="rect">
            <a:avLst/>
          </a:prstGeom>
          <a:noFill/>
          <a:ln w="9525">
            <a:noFill/>
            <a:miter lim="800000"/>
            <a:headEnd/>
            <a:tailEnd/>
          </a:ln>
        </p:spPr>
      </p:pic>
      <p:sp>
        <p:nvSpPr>
          <p:cNvPr id="7" name="椭圆形标注 6"/>
          <p:cNvSpPr/>
          <p:nvPr/>
        </p:nvSpPr>
        <p:spPr>
          <a:xfrm>
            <a:off x="3851920" y="2780928"/>
            <a:ext cx="1981200" cy="609600"/>
          </a:xfrm>
          <a:prstGeom prst="wedgeEllipseCallout">
            <a:avLst>
              <a:gd name="adj1" fmla="val -109799"/>
              <a:gd name="adj2" fmla="val 1219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FF0000"/>
                </a:solidFill>
              </a:rPr>
              <a:t>选择子库、</a:t>
            </a:r>
            <a:r>
              <a:rPr lang="zh-CN" altLang="en-US" sz="1600" dirty="0">
                <a:solidFill>
                  <a:srgbClr val="FF0000"/>
                </a:solidFill>
              </a:rPr>
              <a:t>点击</a:t>
            </a:r>
            <a:r>
              <a:rPr lang="zh-CN" altLang="en-US" dirty="0">
                <a:solidFill>
                  <a:srgbClr val="FF0000"/>
                </a:solidFill>
              </a:rPr>
              <a:t>进入</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0" y="1748608"/>
            <a:ext cx="9144000" cy="5136776"/>
          </a:xfrm>
          <a:prstGeom prst="rect">
            <a:avLst/>
          </a:prstGeom>
        </p:spPr>
      </p:pic>
      <p:sp>
        <p:nvSpPr>
          <p:cNvPr id="51203" name="Rectangle 3"/>
          <p:cNvSpPr>
            <a:spLocks noChangeArrowheads="1"/>
          </p:cNvSpPr>
          <p:nvPr/>
        </p:nvSpPr>
        <p:spPr bwMode="auto">
          <a:xfrm>
            <a:off x="533400" y="152400"/>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3400" b="1" dirty="0">
                <a:latin typeface="Accord SF" pitchFamily="2" charset="0"/>
                <a:ea typeface="宋体" pitchFamily="2" charset="-122"/>
              </a:rPr>
              <a:t>检索路径</a:t>
            </a:r>
          </a:p>
        </p:txBody>
      </p:sp>
      <p:sp>
        <p:nvSpPr>
          <p:cNvPr id="10" name="椭圆形标注 9"/>
          <p:cNvSpPr/>
          <p:nvPr/>
        </p:nvSpPr>
        <p:spPr>
          <a:xfrm>
            <a:off x="6228184" y="1819268"/>
            <a:ext cx="1981200" cy="609600"/>
          </a:xfrm>
          <a:prstGeom prst="wedgeEllipseCallout">
            <a:avLst>
              <a:gd name="adj1" fmla="val -130063"/>
              <a:gd name="adj2" fmla="val 229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FF0000"/>
                </a:solidFill>
              </a:rPr>
              <a:t>检索工具栏</a:t>
            </a:r>
          </a:p>
        </p:txBody>
      </p:sp>
      <p:sp>
        <p:nvSpPr>
          <p:cNvPr id="11" name="椭圆形标注 10"/>
          <p:cNvSpPr/>
          <p:nvPr/>
        </p:nvSpPr>
        <p:spPr>
          <a:xfrm>
            <a:off x="6588224" y="3933056"/>
            <a:ext cx="1981200" cy="609600"/>
          </a:xfrm>
          <a:prstGeom prst="wedgeEllipseCallout">
            <a:avLst>
              <a:gd name="adj1" fmla="val -101217"/>
              <a:gd name="adj2" fmla="val -145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FF0000"/>
                </a:solidFill>
              </a:rPr>
              <a:t>分类筛选</a:t>
            </a:r>
          </a:p>
        </p:txBody>
      </p:sp>
      <p:sp>
        <p:nvSpPr>
          <p:cNvPr id="12" name="椭圆形标注 11"/>
          <p:cNvSpPr/>
          <p:nvPr/>
        </p:nvSpPr>
        <p:spPr>
          <a:xfrm>
            <a:off x="251520" y="3356992"/>
            <a:ext cx="1981200" cy="609600"/>
          </a:xfrm>
          <a:prstGeom prst="wedgeEllipseCallout">
            <a:avLst>
              <a:gd name="adj1" fmla="val 40326"/>
              <a:gd name="adj2" fmla="val -1969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FF0000"/>
                </a:solidFill>
              </a:rPr>
              <a:t>高级检索</a:t>
            </a:r>
          </a:p>
        </p:txBody>
      </p:sp>
    </p:spTree>
    <p:extLst>
      <p:ext uri="{BB962C8B-B14F-4D97-AF65-F5344CB8AC3E}">
        <p14:creationId xmlns:p14="http://schemas.microsoft.com/office/powerpoint/2010/main" val="133691367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533400" y="1905000"/>
            <a:ext cx="822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3400" b="1" dirty="0">
                <a:latin typeface="Accord SF" pitchFamily="2" charset="0"/>
                <a:ea typeface="宋体" pitchFamily="2" charset="-122"/>
              </a:rPr>
              <a:t>1</a:t>
            </a:r>
            <a:r>
              <a:rPr lang="zh-CN" altLang="en-US" sz="3400" b="1" dirty="0">
                <a:latin typeface="Accord SF" pitchFamily="2" charset="0"/>
                <a:ea typeface="宋体" pitchFamily="2" charset="-122"/>
              </a:rPr>
              <a:t>、找到某种法学期刊并通览</a:t>
            </a:r>
            <a:br>
              <a:rPr lang="zh-CN" altLang="en-US" sz="3400" b="1" dirty="0">
                <a:latin typeface="Accord SF" pitchFamily="2" charset="0"/>
                <a:ea typeface="宋体" pitchFamily="2" charset="-122"/>
              </a:rPr>
            </a:br>
            <a:r>
              <a:rPr lang="zh-CN" altLang="en-US" sz="3400" b="1" dirty="0">
                <a:latin typeface="Accord SF" pitchFamily="2" charset="0"/>
                <a:ea typeface="宋体" pitchFamily="2" charset="-122"/>
              </a:rPr>
              <a:t>比如国际贸易法知名期刊（ </a:t>
            </a:r>
            <a:r>
              <a:rPr lang="en-US" altLang="zh-CN" sz="3400" b="1" dirty="0">
                <a:latin typeface="Accord SF" pitchFamily="2" charset="0"/>
                <a:ea typeface="宋体" pitchFamily="2" charset="-122"/>
              </a:rPr>
              <a:t>North Carolina Journal of International Law and Commercial Regulation</a:t>
            </a:r>
            <a:r>
              <a:rPr lang="zh-CN" altLang="en-US" sz="3400" b="1" dirty="0">
                <a:latin typeface="Accord SF" pitchFamily="2" charset="0"/>
                <a:ea typeface="宋体" pitchFamily="2" charset="-122"/>
              </a:rPr>
              <a:t> ）</a:t>
            </a:r>
            <a:endParaRPr lang="en-US" altLang="zh-CN" sz="3400" dirty="0">
              <a:solidFill>
                <a:schemeClr val="folHlink"/>
              </a:solidFill>
              <a:latin typeface="Accord SF" pitchFamily="2" charset="0"/>
              <a:ea typeface="宋体" pitchFamily="2" charset="-122"/>
            </a:endParaRPr>
          </a:p>
        </p:txBody>
      </p:sp>
    </p:spTree>
    <p:extLst>
      <p:ext uri="{BB962C8B-B14F-4D97-AF65-F5344CB8AC3E}">
        <p14:creationId xmlns:p14="http://schemas.microsoft.com/office/powerpoint/2010/main" val="2644269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ChangeArrowheads="1"/>
          </p:cNvSpPr>
          <p:nvPr/>
        </p:nvSpPr>
        <p:spPr bwMode="auto">
          <a:xfrm>
            <a:off x="683568" y="1052736"/>
            <a:ext cx="8064896" cy="982216"/>
          </a:xfrm>
          <a:prstGeom prst="rect">
            <a:avLst/>
          </a:prstGeom>
          <a:noFill/>
          <a:ln w="38100">
            <a:noFill/>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3200" dirty="0">
                <a:latin typeface="Accord SF" pitchFamily="2" charset="0"/>
                <a:ea typeface="宋体" pitchFamily="2" charset="-122"/>
              </a:rPr>
              <a:t>North Carolina Journal of International Law and Commercial Regulation</a:t>
            </a:r>
          </a:p>
        </p:txBody>
      </p:sp>
      <p:pic>
        <p:nvPicPr>
          <p:cNvPr id="5123" name="Picture 3"/>
          <p:cNvPicPr>
            <a:picLocks noChangeAspect="1" noChangeArrowheads="1"/>
          </p:cNvPicPr>
          <p:nvPr/>
        </p:nvPicPr>
        <p:blipFill>
          <a:blip r:embed="rId2" cstate="print"/>
          <a:srcRect/>
          <a:stretch>
            <a:fillRect/>
          </a:stretch>
        </p:blipFill>
        <p:spPr bwMode="auto">
          <a:xfrm>
            <a:off x="0" y="2947988"/>
            <a:ext cx="9144000" cy="2353220"/>
          </a:xfrm>
          <a:prstGeom prst="rect">
            <a:avLst/>
          </a:prstGeom>
          <a:noFill/>
          <a:ln w="9525">
            <a:noFill/>
            <a:miter lim="800000"/>
            <a:headEnd/>
            <a:tailEnd/>
          </a:ln>
        </p:spPr>
      </p:pic>
      <p:sp>
        <p:nvSpPr>
          <p:cNvPr id="8" name="AutoShape 8"/>
          <p:cNvSpPr>
            <a:spLocks noChangeArrowheads="1"/>
          </p:cNvSpPr>
          <p:nvPr/>
        </p:nvSpPr>
        <p:spPr bwMode="auto">
          <a:xfrm>
            <a:off x="2339752" y="5877272"/>
            <a:ext cx="2736304" cy="762000"/>
          </a:xfrm>
          <a:prstGeom prst="wedgeRoundRectCallout">
            <a:avLst>
              <a:gd name="adj1" fmla="val 2083"/>
              <a:gd name="adj2" fmla="val -199892"/>
              <a:gd name="adj3" fmla="val 16667"/>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2400" dirty="0">
                <a:solidFill>
                  <a:schemeClr val="bg1"/>
                </a:solidFill>
                <a:ea typeface="宋体" pitchFamily="2" charset="-122"/>
              </a:rPr>
              <a:t>2</a:t>
            </a:r>
            <a:r>
              <a:rPr lang="zh-CN" altLang="en-US" sz="2400" dirty="0">
                <a:solidFill>
                  <a:schemeClr val="bg1"/>
                </a:solidFill>
                <a:ea typeface="宋体" pitchFamily="2" charset="-122"/>
              </a:rPr>
              <a:t>、输入期刊名称</a:t>
            </a:r>
          </a:p>
        </p:txBody>
      </p:sp>
      <p:sp>
        <p:nvSpPr>
          <p:cNvPr id="9" name="AutoShape 8"/>
          <p:cNvSpPr>
            <a:spLocks noChangeArrowheads="1"/>
          </p:cNvSpPr>
          <p:nvPr/>
        </p:nvSpPr>
        <p:spPr bwMode="auto">
          <a:xfrm>
            <a:off x="6012160" y="5733256"/>
            <a:ext cx="2448272" cy="762000"/>
          </a:xfrm>
          <a:prstGeom prst="wedgeRoundRectCallout">
            <a:avLst>
              <a:gd name="adj1" fmla="val 64494"/>
              <a:gd name="adj2" fmla="val -171880"/>
              <a:gd name="adj3" fmla="val 16667"/>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2800" dirty="0">
                <a:solidFill>
                  <a:schemeClr val="bg1"/>
                </a:solidFill>
                <a:ea typeface="宋体" pitchFamily="2" charset="-122"/>
              </a:rPr>
              <a:t>3</a:t>
            </a:r>
            <a:r>
              <a:rPr lang="zh-CN" altLang="en-US" sz="2800" dirty="0">
                <a:solidFill>
                  <a:schemeClr val="bg1"/>
                </a:solidFill>
                <a:ea typeface="宋体" pitchFamily="2" charset="-122"/>
              </a:rPr>
              <a:t>、点击检索</a:t>
            </a:r>
          </a:p>
        </p:txBody>
      </p:sp>
      <p:sp>
        <p:nvSpPr>
          <p:cNvPr id="10" name="AutoShape 8"/>
          <p:cNvSpPr>
            <a:spLocks noChangeArrowheads="1"/>
          </p:cNvSpPr>
          <p:nvPr/>
        </p:nvSpPr>
        <p:spPr bwMode="auto">
          <a:xfrm>
            <a:off x="2987824" y="2276872"/>
            <a:ext cx="3096344" cy="762000"/>
          </a:xfrm>
          <a:prstGeom prst="wedgeRoundRectCallout">
            <a:avLst>
              <a:gd name="adj1" fmla="val -87433"/>
              <a:gd name="adj2" fmla="val 61398"/>
              <a:gd name="adj3" fmla="val 16667"/>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2400" dirty="0">
                <a:solidFill>
                  <a:schemeClr val="bg1"/>
                </a:solidFill>
                <a:ea typeface="宋体" pitchFamily="2" charset="-122"/>
              </a:rPr>
              <a:t>1</a:t>
            </a:r>
            <a:r>
              <a:rPr lang="zh-CN" altLang="en-US" sz="2400" dirty="0">
                <a:solidFill>
                  <a:schemeClr val="bg1"/>
                </a:solidFill>
                <a:ea typeface="宋体" pitchFamily="2" charset="-122"/>
              </a:rPr>
              <a:t>、点击</a:t>
            </a:r>
            <a:r>
              <a:rPr lang="en-US" altLang="zh-CN" sz="2400" dirty="0">
                <a:solidFill>
                  <a:schemeClr val="bg1"/>
                </a:solidFill>
                <a:ea typeface="宋体" pitchFamily="2" charset="-122"/>
              </a:rPr>
              <a:t>Catalog</a:t>
            </a:r>
            <a:r>
              <a:rPr lang="zh-CN" altLang="en-US" sz="2400" dirty="0">
                <a:solidFill>
                  <a:schemeClr val="bg1"/>
                </a:solidFill>
                <a:ea typeface="宋体" pitchFamily="2" charset="-122"/>
              </a:rPr>
              <a:t>按钮</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Rectangle 9"/>
          <p:cNvSpPr>
            <a:spLocks noChangeArrowheads="1"/>
          </p:cNvSpPr>
          <p:nvPr/>
        </p:nvSpPr>
        <p:spPr bwMode="auto">
          <a:xfrm>
            <a:off x="0" y="332656"/>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3400" dirty="0">
                <a:latin typeface="Accord SF" pitchFamily="2" charset="0"/>
                <a:ea typeface="宋体" pitchFamily="2" charset="-122"/>
              </a:rPr>
              <a:t>检索结果</a:t>
            </a:r>
            <a:endParaRPr lang="en-US" altLang="zh-CN" sz="3400" dirty="0">
              <a:latin typeface="Accord SF" pitchFamily="2" charset="0"/>
              <a:ea typeface="宋体" pitchFamily="2" charset="-122"/>
            </a:endParaRPr>
          </a:p>
        </p:txBody>
      </p:sp>
      <p:pic>
        <p:nvPicPr>
          <p:cNvPr id="2" name="Picture 2"/>
          <p:cNvPicPr>
            <a:picLocks noChangeAspect="1" noChangeArrowheads="1"/>
          </p:cNvPicPr>
          <p:nvPr/>
        </p:nvPicPr>
        <p:blipFill>
          <a:blip r:embed="rId2" cstate="print"/>
          <a:srcRect/>
          <a:stretch>
            <a:fillRect/>
          </a:stretch>
        </p:blipFill>
        <p:spPr bwMode="auto">
          <a:xfrm>
            <a:off x="827584" y="1052736"/>
            <a:ext cx="7272808" cy="1659632"/>
          </a:xfrm>
          <a:prstGeom prst="rect">
            <a:avLst/>
          </a:prstGeom>
          <a:noFill/>
          <a:ln w="9525">
            <a:noFill/>
            <a:miter lim="800000"/>
            <a:headEnd/>
            <a:tailEnd/>
          </a:ln>
        </p:spPr>
      </p:pic>
      <p:sp>
        <p:nvSpPr>
          <p:cNvPr id="10" name="AutoShape 8"/>
          <p:cNvSpPr>
            <a:spLocks noChangeArrowheads="1"/>
          </p:cNvSpPr>
          <p:nvPr/>
        </p:nvSpPr>
        <p:spPr bwMode="auto">
          <a:xfrm>
            <a:off x="251520" y="2420888"/>
            <a:ext cx="1066800" cy="648072"/>
          </a:xfrm>
          <a:prstGeom prst="wedgeRoundRectCallout">
            <a:avLst>
              <a:gd name="adj1" fmla="val 98622"/>
              <a:gd name="adj2" fmla="val -74966"/>
              <a:gd name="adj3" fmla="val 16667"/>
            </a:avLst>
          </a:prstGeom>
          <a:solidFill>
            <a:srgbClr val="0070C0"/>
          </a:solidFill>
          <a:ln w="9525" algn="ctr">
            <a:solidFill>
              <a:schemeClr val="tx1"/>
            </a:solidFill>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2400" dirty="0">
                <a:solidFill>
                  <a:schemeClr val="bg1"/>
                </a:solidFill>
                <a:ea typeface="宋体" pitchFamily="2" charset="-122"/>
              </a:rPr>
              <a:t>点击</a:t>
            </a:r>
          </a:p>
        </p:txBody>
      </p:sp>
      <p:sp>
        <p:nvSpPr>
          <p:cNvPr id="11" name="下箭头 10"/>
          <p:cNvSpPr/>
          <p:nvPr/>
        </p:nvSpPr>
        <p:spPr>
          <a:xfrm>
            <a:off x="3563888" y="2636912"/>
            <a:ext cx="864096" cy="72008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148" name="Picture 4"/>
          <p:cNvPicPr>
            <a:picLocks noChangeAspect="1" noChangeArrowheads="1"/>
          </p:cNvPicPr>
          <p:nvPr/>
        </p:nvPicPr>
        <p:blipFill>
          <a:blip r:embed="rId3" cstate="print"/>
          <a:srcRect/>
          <a:stretch>
            <a:fillRect/>
          </a:stretch>
        </p:blipFill>
        <p:spPr bwMode="auto">
          <a:xfrm>
            <a:off x="539552" y="3617640"/>
            <a:ext cx="7776864" cy="3240360"/>
          </a:xfrm>
          <a:prstGeom prst="rect">
            <a:avLst/>
          </a:prstGeom>
          <a:noFill/>
          <a:ln w="9525">
            <a:noFill/>
            <a:miter lim="800000"/>
            <a:headEnd/>
            <a:tailEnd/>
          </a:ln>
        </p:spPr>
      </p:pic>
      <p:sp>
        <p:nvSpPr>
          <p:cNvPr id="14" name="AutoShape 8"/>
          <p:cNvSpPr>
            <a:spLocks noChangeArrowheads="1"/>
          </p:cNvSpPr>
          <p:nvPr/>
        </p:nvSpPr>
        <p:spPr bwMode="auto">
          <a:xfrm>
            <a:off x="5868144" y="5733256"/>
            <a:ext cx="2736304" cy="648072"/>
          </a:xfrm>
          <a:prstGeom prst="wedgeRoundRectCallout">
            <a:avLst>
              <a:gd name="adj1" fmla="val -143645"/>
              <a:gd name="adj2" fmla="val 18339"/>
              <a:gd name="adj3" fmla="val 16667"/>
            </a:avLst>
          </a:prstGeom>
          <a:solidFill>
            <a:srgbClr val="0070C0"/>
          </a:solidFill>
          <a:ln w="9525" algn="ctr">
            <a:solidFill>
              <a:schemeClr val="tx1"/>
            </a:solidFill>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2400" dirty="0">
                <a:solidFill>
                  <a:schemeClr val="bg1"/>
                </a:solidFill>
                <a:ea typeface="宋体" pitchFamily="2" charset="-122"/>
              </a:rPr>
              <a:t>点击浏览每一卷</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539552" y="476672"/>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3400" dirty="0">
                <a:latin typeface="Accord SF" pitchFamily="2" charset="0"/>
                <a:ea typeface="宋体" pitchFamily="2" charset="-122"/>
              </a:rPr>
              <a:t>浏览整本期刊或某篇文章</a:t>
            </a:r>
          </a:p>
        </p:txBody>
      </p:sp>
      <p:pic>
        <p:nvPicPr>
          <p:cNvPr id="2" name="Picture 2"/>
          <p:cNvPicPr>
            <a:picLocks noChangeAspect="1" noChangeArrowheads="1"/>
          </p:cNvPicPr>
          <p:nvPr/>
        </p:nvPicPr>
        <p:blipFill>
          <a:blip r:embed="rId2" cstate="print"/>
          <a:srcRect/>
          <a:stretch>
            <a:fillRect/>
          </a:stretch>
        </p:blipFill>
        <p:spPr bwMode="auto">
          <a:xfrm>
            <a:off x="0" y="1268761"/>
            <a:ext cx="9096375" cy="5589240"/>
          </a:xfrm>
          <a:prstGeom prst="rect">
            <a:avLst/>
          </a:prstGeom>
          <a:noFill/>
          <a:ln w="9525">
            <a:noFill/>
            <a:miter lim="800000"/>
            <a:headEnd/>
            <a:tailEnd/>
          </a:ln>
        </p:spPr>
      </p:pic>
      <p:sp>
        <p:nvSpPr>
          <p:cNvPr id="6" name="AutoShape 8"/>
          <p:cNvSpPr>
            <a:spLocks noChangeArrowheads="1"/>
          </p:cNvSpPr>
          <p:nvPr/>
        </p:nvSpPr>
        <p:spPr bwMode="auto">
          <a:xfrm>
            <a:off x="2843808" y="2636912"/>
            <a:ext cx="1358900" cy="1176338"/>
          </a:xfrm>
          <a:prstGeom prst="wedgeRoundRectCallout">
            <a:avLst>
              <a:gd name="adj1" fmla="val -51496"/>
              <a:gd name="adj2" fmla="val 113005"/>
              <a:gd name="adj3" fmla="val 16667"/>
            </a:avLst>
          </a:prstGeom>
          <a:solidFill>
            <a:srgbClr val="0070C0"/>
          </a:solidFill>
          <a:ln w="9525" algn="ctr">
            <a:solidFill>
              <a:schemeClr val="tx1"/>
            </a:solidFill>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2400" dirty="0">
                <a:solidFill>
                  <a:schemeClr val="bg1"/>
                </a:solidFill>
                <a:ea typeface="宋体" pitchFamily="2" charset="-122"/>
              </a:rPr>
              <a:t>中国学者发表的文章</a:t>
            </a:r>
          </a:p>
        </p:txBody>
      </p:sp>
    </p:spTree>
    <p:extLst>
      <p:ext uri="{BB962C8B-B14F-4D97-AF65-F5344CB8AC3E}">
        <p14:creationId xmlns:p14="http://schemas.microsoft.com/office/powerpoint/2010/main" val="50235719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1988840"/>
            <a:ext cx="8229600" cy="3096344"/>
          </a:xfrm>
        </p:spPr>
        <p:txBody>
          <a:bodyPr>
            <a:normAutofit/>
          </a:bodyPr>
          <a:lstStyle/>
          <a:p>
            <a:pPr marL="742950" indent="-742950" algn="l"/>
            <a:r>
              <a:rPr lang="en-US" altLang="zh-CN" sz="3200" b="1" dirty="0">
                <a:latin typeface="Accord SF" pitchFamily="2" charset="0"/>
              </a:rPr>
              <a:t>2</a:t>
            </a:r>
            <a:r>
              <a:rPr lang="zh-CN" altLang="en-US" sz="3200" b="1" dirty="0">
                <a:latin typeface="Accord SF" pitchFamily="2" charset="0"/>
              </a:rPr>
              <a:t>，知道文章的引证号，找一篇特定的文章，请使用</a:t>
            </a:r>
            <a:r>
              <a:rPr lang="zh-CN" altLang="en-US" sz="3200" b="1" dirty="0">
                <a:latin typeface="Times New Roman" pitchFamily="18" charset="0"/>
              </a:rPr>
              <a:t>“</a:t>
            </a:r>
            <a:r>
              <a:rPr lang="en-US" altLang="zh-CN" sz="3200" b="1" dirty="0">
                <a:latin typeface="Accord SF" pitchFamily="2" charset="0"/>
              </a:rPr>
              <a:t>Citation </a:t>
            </a:r>
            <a:r>
              <a:rPr lang="en-US" altLang="zh-CN" sz="3200" b="1" dirty="0">
                <a:latin typeface="Times New Roman" pitchFamily="18" charset="0"/>
              </a:rPr>
              <a:t>”</a:t>
            </a:r>
            <a:endParaRPr lang="zh-CN" altLang="en-US" sz="4000" b="1" dirty="0"/>
          </a:p>
        </p:txBody>
      </p:sp>
    </p:spTree>
    <p:extLst>
      <p:ext uri="{BB962C8B-B14F-4D97-AF65-F5344CB8AC3E}">
        <p14:creationId xmlns:p14="http://schemas.microsoft.com/office/powerpoint/2010/main" val="2625143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01" y="228600"/>
            <a:ext cx="6934200" cy="954107"/>
          </a:xfrm>
          <a:prstGeom prst="rect">
            <a:avLst/>
          </a:prstGeom>
        </p:spPr>
        <p:txBody>
          <a:bodyPr wrap="square">
            <a:spAutoFit/>
          </a:bodyPr>
          <a:lstStyle/>
          <a:p>
            <a:pPr algn="ctr"/>
            <a:r>
              <a:rPr lang="zh-CN" altLang="en-US" sz="2800" b="1" dirty="0">
                <a:latin typeface="华文楷体" pitchFamily="2" charset="-122"/>
                <a:ea typeface="华文楷体" pitchFamily="2" charset="-122"/>
              </a:rPr>
              <a:t>引证号检索</a:t>
            </a:r>
            <a:r>
              <a:rPr lang="en-US" sz="2800" b="1" dirty="0">
                <a:latin typeface="华文楷体" pitchFamily="2" charset="-122"/>
                <a:ea typeface="华文楷体" pitchFamily="2" charset="-122"/>
              </a:rPr>
              <a:t> </a:t>
            </a:r>
            <a:r>
              <a:rPr lang="en-US" sz="2800" b="1" dirty="0">
                <a:latin typeface="Traditional Arabic" pitchFamily="18" charset="-78"/>
                <a:ea typeface="华文楷体" pitchFamily="2" charset="-122"/>
                <a:cs typeface="Traditional Arabic" pitchFamily="18" charset="-78"/>
              </a:rPr>
              <a:t>Citation</a:t>
            </a:r>
          </a:p>
          <a:p>
            <a:pPr algn="ctr"/>
            <a:r>
              <a:rPr lang="zh-CN" altLang="en-US" sz="2800" b="1" dirty="0">
                <a:latin typeface="Traditional Arabic" pitchFamily="18" charset="-78"/>
                <a:ea typeface="华文楷体" pitchFamily="2" charset="-122"/>
                <a:cs typeface="Traditional Arabic" pitchFamily="18" charset="-78"/>
              </a:rPr>
              <a:t>检索路径</a:t>
            </a:r>
            <a:endParaRPr lang="zh-CN" altLang="en-US" sz="2800" dirty="0">
              <a:latin typeface="Traditional Arabic" pitchFamily="18" charset="-78"/>
              <a:ea typeface="华文楷体" pitchFamily="2" charset="-122"/>
              <a:cs typeface="Traditional Arabic" pitchFamily="18" charset="-78"/>
            </a:endParaRPr>
          </a:p>
        </p:txBody>
      </p:sp>
      <p:sp>
        <p:nvSpPr>
          <p:cNvPr id="8" name="TextBox 7"/>
          <p:cNvSpPr txBox="1"/>
          <p:nvPr/>
        </p:nvSpPr>
        <p:spPr>
          <a:xfrm>
            <a:off x="179512" y="6172219"/>
            <a:ext cx="8136904" cy="400110"/>
          </a:xfrm>
          <a:prstGeom prst="rect">
            <a:avLst/>
          </a:prstGeom>
          <a:noFill/>
        </p:spPr>
        <p:txBody>
          <a:bodyPr wrap="square" rtlCol="0">
            <a:spAutoFit/>
          </a:bodyPr>
          <a:lstStyle/>
          <a:p>
            <a:r>
              <a:rPr lang="zh-CN" altLang="en-US" sz="2000" b="1" dirty="0">
                <a:latin typeface="华文楷体" pitchFamily="2" charset="-122"/>
                <a:ea typeface="华文楷体" pitchFamily="2" charset="-122"/>
              </a:rPr>
              <a:t>例如检索：</a:t>
            </a:r>
            <a:r>
              <a:rPr lang="zh-CN" altLang="en-US" sz="2000" b="1" u="sng" dirty="0">
                <a:latin typeface="华文楷体" pitchFamily="2" charset="-122"/>
                <a:ea typeface="华文楷体" pitchFamily="2" charset="-122"/>
              </a:rPr>
              <a:t>在</a:t>
            </a:r>
            <a:r>
              <a:rPr lang="en-US" sz="2000" b="1" u="sng" dirty="0">
                <a:latin typeface="华文楷体" pitchFamily="2" charset="-122"/>
                <a:ea typeface="华文楷体" pitchFamily="2" charset="-122"/>
              </a:rPr>
              <a:t>&lt;Harvard Law Review&gt; </a:t>
            </a:r>
            <a:r>
              <a:rPr lang="zh-CN" altLang="en-US" sz="2000" b="1" u="sng" dirty="0">
                <a:latin typeface="华文楷体" pitchFamily="2" charset="-122"/>
                <a:ea typeface="华文楷体" pitchFamily="2" charset="-122"/>
              </a:rPr>
              <a:t>第</a:t>
            </a:r>
            <a:r>
              <a:rPr lang="en-US" sz="2000" b="1" u="sng" dirty="0">
                <a:latin typeface="华文楷体" pitchFamily="2" charset="-122"/>
                <a:ea typeface="华文楷体" pitchFamily="2" charset="-122"/>
              </a:rPr>
              <a:t>108</a:t>
            </a:r>
            <a:r>
              <a:rPr lang="zh-CN" altLang="en-US" sz="2000" b="1" u="sng" dirty="0">
                <a:latin typeface="华文楷体" pitchFamily="2" charset="-122"/>
                <a:ea typeface="华文楷体" pitchFamily="2" charset="-122"/>
              </a:rPr>
              <a:t>卷的第</a:t>
            </a:r>
            <a:r>
              <a:rPr lang="en-US" sz="2000" b="1" u="sng" dirty="0">
                <a:latin typeface="华文楷体" pitchFamily="2" charset="-122"/>
                <a:ea typeface="华文楷体" pitchFamily="2" charset="-122"/>
              </a:rPr>
              <a:t>80</a:t>
            </a:r>
            <a:r>
              <a:rPr lang="zh-CN" altLang="en-US" sz="2000" b="1" u="sng" dirty="0">
                <a:latin typeface="华文楷体" pitchFamily="2" charset="-122"/>
                <a:ea typeface="华文楷体" pitchFamily="2" charset="-122"/>
              </a:rPr>
              <a:t>页上的一篇文章</a:t>
            </a:r>
            <a:endParaRPr lang="zh-CN" altLang="en-US" sz="2000" b="1" dirty="0">
              <a:latin typeface="华文楷体" pitchFamily="2" charset="-122"/>
              <a:ea typeface="华文楷体" pitchFamily="2" charset="-122"/>
            </a:endParaRPr>
          </a:p>
        </p:txBody>
      </p:sp>
      <p:pic>
        <p:nvPicPr>
          <p:cNvPr id="9218" name="Picture 2"/>
          <p:cNvPicPr>
            <a:picLocks noChangeAspect="1" noChangeArrowheads="1"/>
          </p:cNvPicPr>
          <p:nvPr/>
        </p:nvPicPr>
        <p:blipFill>
          <a:blip r:embed="rId2" cstate="print"/>
          <a:srcRect/>
          <a:stretch>
            <a:fillRect/>
          </a:stretch>
        </p:blipFill>
        <p:spPr bwMode="auto">
          <a:xfrm>
            <a:off x="0" y="1340768"/>
            <a:ext cx="9144000" cy="4608512"/>
          </a:xfrm>
          <a:prstGeom prst="rect">
            <a:avLst/>
          </a:prstGeom>
          <a:noFill/>
          <a:ln w="9525">
            <a:noFill/>
            <a:miter lim="800000"/>
            <a:headEnd/>
            <a:tailEnd/>
          </a:ln>
        </p:spPr>
      </p:pic>
      <p:sp>
        <p:nvSpPr>
          <p:cNvPr id="14" name="AutoShape 5"/>
          <p:cNvSpPr>
            <a:spLocks noChangeArrowheads="1"/>
          </p:cNvSpPr>
          <p:nvPr/>
        </p:nvSpPr>
        <p:spPr bwMode="auto">
          <a:xfrm>
            <a:off x="4211960" y="3284984"/>
            <a:ext cx="3312368" cy="1176338"/>
          </a:xfrm>
          <a:prstGeom prst="wedgeRoundRectCallout">
            <a:avLst>
              <a:gd name="adj1" fmla="val 47018"/>
              <a:gd name="adj2" fmla="val 31929"/>
              <a:gd name="adj3" fmla="val 16667"/>
            </a:avLst>
          </a:prstGeom>
          <a:solidFill>
            <a:srgbClr val="0070C0"/>
          </a:solidFill>
          <a:ln w="9525" algn="ctr">
            <a:solidFill>
              <a:schemeClr val="tx1"/>
            </a:solidFill>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2400" dirty="0">
                <a:solidFill>
                  <a:schemeClr val="bg1"/>
                </a:solidFill>
                <a:ea typeface="宋体" pitchFamily="2" charset="-122"/>
              </a:rPr>
              <a:t>Blue Book </a:t>
            </a:r>
            <a:r>
              <a:rPr lang="zh-CN" altLang="en-US" sz="2400" dirty="0">
                <a:solidFill>
                  <a:schemeClr val="bg1"/>
                </a:solidFill>
                <a:ea typeface="宋体" pitchFamily="2" charset="-122"/>
              </a:rPr>
              <a:t>格式、其他格式的文章引注号</a:t>
            </a:r>
          </a:p>
        </p:txBody>
      </p:sp>
    </p:spTree>
    <p:extLst>
      <p:ext uri="{BB962C8B-B14F-4D97-AF65-F5344CB8AC3E}">
        <p14:creationId xmlns:p14="http://schemas.microsoft.com/office/powerpoint/2010/main" val="2442354317"/>
      </p:ext>
    </p:extLst>
  </p:cSld>
  <p:clrMapOvr>
    <a:masterClrMapping/>
  </p:clrMapOvr>
  <p:transition spd="med">
    <p:checke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ChangeArrowheads="1"/>
          </p:cNvSpPr>
          <p:nvPr/>
        </p:nvSpPr>
        <p:spPr bwMode="auto">
          <a:xfrm>
            <a:off x="533400" y="152400"/>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3400" dirty="0">
                <a:latin typeface="Accord SF" pitchFamily="2" charset="0"/>
                <a:ea typeface="宋体" pitchFamily="2" charset="-122"/>
              </a:rPr>
              <a:t>检索结果</a:t>
            </a:r>
            <a:endParaRPr lang="en-US" altLang="zh-CN" sz="3400" dirty="0">
              <a:latin typeface="Accord SF" pitchFamily="2" charset="0"/>
              <a:ea typeface="宋体" pitchFamily="2" charset="-122"/>
            </a:endParaRPr>
          </a:p>
        </p:txBody>
      </p:sp>
      <p:pic>
        <p:nvPicPr>
          <p:cNvPr id="10242" name="Picture 2"/>
          <p:cNvPicPr>
            <a:picLocks noChangeAspect="1" noChangeArrowheads="1"/>
          </p:cNvPicPr>
          <p:nvPr/>
        </p:nvPicPr>
        <p:blipFill>
          <a:blip r:embed="rId2" cstate="print"/>
          <a:srcRect/>
          <a:stretch>
            <a:fillRect/>
          </a:stretch>
        </p:blipFill>
        <p:spPr bwMode="auto">
          <a:xfrm>
            <a:off x="1" y="1196753"/>
            <a:ext cx="9144000" cy="5661248"/>
          </a:xfrm>
          <a:prstGeom prst="rect">
            <a:avLst/>
          </a:prstGeom>
          <a:noFill/>
          <a:ln w="9525">
            <a:noFill/>
            <a:miter lim="800000"/>
            <a:headEnd/>
            <a:tailEnd/>
          </a:ln>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467544" y="704999"/>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4000" b="1" dirty="0">
                <a:latin typeface="Accord SF" pitchFamily="2" charset="0"/>
                <a:ea typeface="宋体" pitchFamily="2" charset="-122"/>
              </a:rPr>
              <a:t>文章的处理</a:t>
            </a:r>
          </a:p>
        </p:txBody>
      </p:sp>
      <p:sp>
        <p:nvSpPr>
          <p:cNvPr id="4" name="Text Box 4"/>
          <p:cNvSpPr txBox="1">
            <a:spLocks noChangeArrowheads="1"/>
          </p:cNvSpPr>
          <p:nvPr/>
        </p:nvSpPr>
        <p:spPr bwMode="auto">
          <a:xfrm>
            <a:off x="683568" y="1835527"/>
            <a:ext cx="7416824"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pitchFamily="2" charset="2"/>
              <a:buChar char="Ø"/>
            </a:pPr>
            <a:r>
              <a:rPr lang="zh-CN" altLang="en-US" sz="2800" dirty="0">
                <a:ea typeface="宋体" pitchFamily="2" charset="-122"/>
              </a:rPr>
              <a:t>文章的浏览和阅读</a:t>
            </a:r>
            <a:endParaRPr lang="en-US" altLang="zh-CN" sz="2800" dirty="0">
              <a:ea typeface="宋体" pitchFamily="2" charset="-122"/>
            </a:endParaRPr>
          </a:p>
          <a:p>
            <a:pPr eaLnBrk="1" hangingPunct="1">
              <a:spcBef>
                <a:spcPct val="50000"/>
              </a:spcBef>
              <a:buFont typeface="Wingdings" pitchFamily="2" charset="2"/>
              <a:buChar char="Ø"/>
            </a:pPr>
            <a:r>
              <a:rPr lang="zh-CN" altLang="en-US" sz="2800" dirty="0">
                <a:ea typeface="宋体" pitchFamily="2" charset="-122"/>
              </a:rPr>
              <a:t>文章的下载和保存</a:t>
            </a:r>
            <a:endParaRPr lang="en-US" altLang="zh-CN" sz="2800" dirty="0">
              <a:ea typeface="宋体" pitchFamily="2" charset="-122"/>
            </a:endParaRPr>
          </a:p>
          <a:p>
            <a:pPr eaLnBrk="1" hangingPunct="1">
              <a:spcBef>
                <a:spcPct val="50000"/>
              </a:spcBef>
              <a:buFont typeface="Wingdings" pitchFamily="2" charset="2"/>
              <a:buChar char="Ø"/>
            </a:pPr>
            <a:r>
              <a:rPr lang="zh-CN" altLang="en-US" sz="2800" dirty="0">
                <a:ea typeface="宋体" pitchFamily="2" charset="-122"/>
              </a:rPr>
              <a:t>文章的学术影响力</a:t>
            </a:r>
            <a:endParaRPr lang="en-US" altLang="zh-CN" sz="2800" dirty="0">
              <a:ea typeface="宋体" pitchFamily="2" charset="-122"/>
            </a:endParaRPr>
          </a:p>
          <a:p>
            <a:pPr eaLnBrk="1" hangingPunct="1">
              <a:spcBef>
                <a:spcPct val="50000"/>
              </a:spcBef>
              <a:buFont typeface="Wingdings" pitchFamily="2" charset="2"/>
              <a:buChar char="Ø"/>
            </a:pPr>
            <a:r>
              <a:rPr lang="zh-CN" altLang="en-US" sz="2800" dirty="0">
                <a:ea typeface="宋体" pitchFamily="2" charset="-122"/>
              </a:rPr>
              <a:t>文章引用前人的成果</a:t>
            </a:r>
          </a:p>
          <a:p>
            <a:pPr eaLnBrk="1" hangingPunct="1">
              <a:spcBef>
                <a:spcPct val="50000"/>
              </a:spcBef>
              <a:buFont typeface="Wingdings" pitchFamily="2" charset="2"/>
              <a:buChar char="Ø"/>
            </a:pPr>
            <a:r>
              <a:rPr lang="zh-CN" altLang="en-US" sz="2800" dirty="0">
                <a:ea typeface="宋体" pitchFamily="2" charset="-122"/>
              </a:rPr>
              <a:t>文章被后人引用的信息</a:t>
            </a:r>
            <a:endParaRPr lang="en-US" altLang="zh-CN" sz="2800" dirty="0">
              <a:ea typeface="宋体" pitchFamily="2" charset="-122"/>
            </a:endParaRPr>
          </a:p>
          <a:p>
            <a:pPr eaLnBrk="1" hangingPunct="1">
              <a:spcBef>
                <a:spcPct val="50000"/>
              </a:spcBef>
              <a:buFont typeface="Wingdings" pitchFamily="2" charset="2"/>
              <a:buChar char="Ø"/>
            </a:pPr>
            <a:r>
              <a:rPr lang="zh-CN" altLang="en-US" sz="2800" dirty="0">
                <a:ea typeface="宋体" pitchFamily="2" charset="-122"/>
              </a:rPr>
              <a:t>作者的学术影响力及其发表的相关文章</a:t>
            </a:r>
          </a:p>
        </p:txBody>
      </p:sp>
    </p:spTree>
    <p:extLst>
      <p:ext uri="{BB962C8B-B14F-4D97-AF65-F5344CB8AC3E}">
        <p14:creationId xmlns:p14="http://schemas.microsoft.com/office/powerpoint/2010/main" val="1231673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368300" y="1700213"/>
            <a:ext cx="8369300" cy="2665412"/>
          </a:xfrm>
        </p:spPr>
        <p:txBody>
          <a:bodyPr/>
          <a:lstStyle/>
          <a:p>
            <a:pPr algn="ctr" eaLnBrk="1" hangingPunct="1">
              <a:lnSpc>
                <a:spcPct val="90000"/>
              </a:lnSpc>
              <a:buClr>
                <a:schemeClr val="tx1"/>
              </a:buClr>
              <a:buFontTx/>
              <a:buNone/>
            </a:pPr>
            <a:r>
              <a:rPr lang="zh-CN" altLang="en-US" sz="4100" b="1" dirty="0">
                <a:ea typeface="PMingLiU" pitchFamily="18" charset="-120"/>
              </a:rPr>
              <a:t>一、</a:t>
            </a:r>
            <a:r>
              <a:rPr lang="en-US" altLang="zh-CN" sz="4100" b="1" dirty="0" err="1">
                <a:ea typeface="PMingLiU" pitchFamily="18" charset="-120"/>
              </a:rPr>
              <a:t>HeinOnline</a:t>
            </a:r>
            <a:r>
              <a:rPr lang="zh-CN" altLang="en-US" sz="4100" b="1" dirty="0">
                <a:ea typeface="宋体" pitchFamily="2" charset="-122"/>
              </a:rPr>
              <a:t>数据库介绍</a:t>
            </a:r>
          </a:p>
          <a:p>
            <a:pPr algn="ctr" eaLnBrk="1" hangingPunct="1">
              <a:lnSpc>
                <a:spcPct val="90000"/>
              </a:lnSpc>
              <a:buClr>
                <a:schemeClr val="tx1"/>
              </a:buClr>
              <a:buFontTx/>
              <a:buNone/>
            </a:pPr>
            <a:endParaRPr lang="zh-CN" altLang="en-US" sz="4100" b="1" dirty="0">
              <a:ea typeface="宋体" pitchFamily="2" charset="-122"/>
            </a:endParaRPr>
          </a:p>
          <a:p>
            <a:pPr algn="ctr" eaLnBrk="1" hangingPunct="1">
              <a:lnSpc>
                <a:spcPct val="90000"/>
              </a:lnSpc>
              <a:buClr>
                <a:schemeClr val="tx1"/>
              </a:buClr>
              <a:buFontTx/>
              <a:buNone/>
            </a:pPr>
            <a:r>
              <a:rPr lang="zh-CN" altLang="en-US" sz="3600" b="1" dirty="0">
                <a:solidFill>
                  <a:srgbClr val="FF0000"/>
                </a:solidFill>
                <a:ea typeface="宋体" pitchFamily="2" charset="-122"/>
              </a:rPr>
              <a:t>全球领先的专业的法学数据库</a:t>
            </a:r>
          </a:p>
          <a:p>
            <a:pPr algn="ctr" eaLnBrk="1" hangingPunct="1">
              <a:lnSpc>
                <a:spcPct val="90000"/>
              </a:lnSpc>
              <a:buClr>
                <a:schemeClr val="tx1"/>
              </a:buClr>
              <a:buFontTx/>
              <a:buNone/>
            </a:pPr>
            <a:r>
              <a:rPr lang="en-US" altLang="zh-CN" sz="3600" b="1" dirty="0">
                <a:solidFill>
                  <a:srgbClr val="FF0000"/>
                </a:solidFill>
                <a:ea typeface="宋体" pitchFamily="2" charset="-122"/>
              </a:rPr>
              <a:t>---</a:t>
            </a:r>
            <a:r>
              <a:rPr lang="zh-CN" altLang="en-US" sz="3600" b="1" dirty="0">
                <a:solidFill>
                  <a:srgbClr val="FF0000"/>
                </a:solidFill>
                <a:ea typeface="宋体" pitchFamily="2" charset="-122"/>
              </a:rPr>
              <a:t>法学研究者必备的研究工具</a:t>
            </a:r>
            <a:endParaRPr lang="zh-CN" altLang="en-US" dirty="0">
              <a:solidFill>
                <a:srgbClr val="FF0000"/>
              </a:solidFill>
              <a:ea typeface="宋体" pitchFamily="2" charset="-122"/>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267744" y="260648"/>
            <a:ext cx="4941192" cy="523220"/>
          </a:xfrm>
          <a:prstGeom prst="rect">
            <a:avLst/>
          </a:prstGeom>
          <a:noFill/>
        </p:spPr>
        <p:txBody>
          <a:bodyPr wrap="square" rtlCol="0">
            <a:spAutoFit/>
          </a:bodyPr>
          <a:lstStyle/>
          <a:p>
            <a:pPr algn="ctr"/>
            <a:r>
              <a:rPr lang="zh-CN" altLang="en-US" sz="2800" dirty="0">
                <a:solidFill>
                  <a:srgbClr val="FF0000"/>
                </a:solidFill>
                <a:latin typeface="华文楷体" pitchFamily="2" charset="-122"/>
                <a:ea typeface="华文楷体" pitchFamily="2" charset="-122"/>
              </a:rPr>
              <a:t>文章的浏览和阅读</a:t>
            </a:r>
          </a:p>
        </p:txBody>
      </p:sp>
      <p:pic>
        <p:nvPicPr>
          <p:cNvPr id="12290" name="Picture 2"/>
          <p:cNvPicPr>
            <a:picLocks noChangeAspect="1" noChangeArrowheads="1"/>
          </p:cNvPicPr>
          <p:nvPr/>
        </p:nvPicPr>
        <p:blipFill>
          <a:blip r:embed="rId2" cstate="print"/>
          <a:srcRect/>
          <a:stretch>
            <a:fillRect/>
          </a:stretch>
        </p:blipFill>
        <p:spPr bwMode="auto">
          <a:xfrm>
            <a:off x="755576" y="908720"/>
            <a:ext cx="7704856" cy="5949280"/>
          </a:xfrm>
          <a:prstGeom prst="rect">
            <a:avLst/>
          </a:prstGeom>
          <a:noFill/>
          <a:ln w="9525">
            <a:noFill/>
            <a:miter lim="800000"/>
            <a:headEnd/>
            <a:tailEnd/>
          </a:ln>
        </p:spPr>
      </p:pic>
    </p:spTree>
    <p:extLst>
      <p:ext uri="{BB962C8B-B14F-4D97-AF65-F5344CB8AC3E}">
        <p14:creationId xmlns:p14="http://schemas.microsoft.com/office/powerpoint/2010/main" val="309012924"/>
      </p:ext>
    </p:extLst>
  </p:cSld>
  <p:clrMapOvr>
    <a:masterClrMapping/>
  </p:clrMapOvr>
  <p:transition spd="med">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99792" y="260648"/>
            <a:ext cx="3301538" cy="523220"/>
          </a:xfrm>
          <a:prstGeom prst="rect">
            <a:avLst/>
          </a:prstGeom>
          <a:noFill/>
        </p:spPr>
        <p:txBody>
          <a:bodyPr wrap="square" rtlCol="0">
            <a:spAutoFit/>
          </a:bodyPr>
          <a:lstStyle/>
          <a:p>
            <a:pPr algn="ctr"/>
            <a:r>
              <a:rPr lang="zh-CN" altLang="en-US" sz="2800" dirty="0">
                <a:solidFill>
                  <a:srgbClr val="FF0000"/>
                </a:solidFill>
                <a:latin typeface="华文楷体" pitchFamily="2" charset="-122"/>
                <a:ea typeface="华文楷体" pitchFamily="2" charset="-122"/>
              </a:rPr>
              <a:t>文章的下载和翻页</a:t>
            </a:r>
          </a:p>
        </p:txBody>
      </p:sp>
      <p:pic>
        <p:nvPicPr>
          <p:cNvPr id="16386" name="Picture 2"/>
          <p:cNvPicPr>
            <a:picLocks noChangeAspect="1" noChangeArrowheads="1"/>
          </p:cNvPicPr>
          <p:nvPr/>
        </p:nvPicPr>
        <p:blipFill>
          <a:blip r:embed="rId2" cstate="print"/>
          <a:srcRect/>
          <a:stretch>
            <a:fillRect/>
          </a:stretch>
        </p:blipFill>
        <p:spPr bwMode="auto">
          <a:xfrm>
            <a:off x="1187624" y="908720"/>
            <a:ext cx="7200800" cy="590550"/>
          </a:xfrm>
          <a:prstGeom prst="rect">
            <a:avLst/>
          </a:prstGeom>
          <a:noFill/>
          <a:ln w="9525">
            <a:solidFill>
              <a:schemeClr val="tx1"/>
            </a:solidFill>
            <a:miter lim="800000"/>
            <a:headEnd/>
            <a:tailEnd/>
          </a:ln>
        </p:spPr>
      </p:pic>
      <p:sp>
        <p:nvSpPr>
          <p:cNvPr id="18" name="圆角矩形标注 17"/>
          <p:cNvSpPr/>
          <p:nvPr/>
        </p:nvSpPr>
        <p:spPr>
          <a:xfrm>
            <a:off x="899592" y="1916832"/>
            <a:ext cx="2448272" cy="792088"/>
          </a:xfrm>
          <a:prstGeom prst="wedgeRoundRectCallout">
            <a:avLst>
              <a:gd name="adj1" fmla="val -24445"/>
              <a:gd name="adj2" fmla="val -119279"/>
              <a:gd name="adj3" fmla="val 16667"/>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华文楷体" pitchFamily="2" charset="-122"/>
                <a:ea typeface="华文楷体" pitchFamily="2" charset="-122"/>
              </a:rPr>
              <a:t>点击进入下载页面</a:t>
            </a:r>
          </a:p>
        </p:txBody>
      </p:sp>
      <p:sp>
        <p:nvSpPr>
          <p:cNvPr id="22" name="圆角矩形标注 21"/>
          <p:cNvSpPr/>
          <p:nvPr/>
        </p:nvSpPr>
        <p:spPr>
          <a:xfrm>
            <a:off x="4211960" y="1988840"/>
            <a:ext cx="2448272" cy="792088"/>
          </a:xfrm>
          <a:prstGeom prst="wedgeRoundRectCallout">
            <a:avLst>
              <a:gd name="adj1" fmla="val -24445"/>
              <a:gd name="adj2" fmla="val -119279"/>
              <a:gd name="adj3" fmla="val 16667"/>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华文楷体" pitchFamily="2" charset="-122"/>
                <a:ea typeface="华文楷体" pitchFamily="2" charset="-122"/>
              </a:rPr>
              <a:t>点击左右翻页</a:t>
            </a:r>
          </a:p>
        </p:txBody>
      </p:sp>
      <p:pic>
        <p:nvPicPr>
          <p:cNvPr id="16387" name="Picture 3"/>
          <p:cNvPicPr>
            <a:picLocks noChangeAspect="1" noChangeArrowheads="1"/>
          </p:cNvPicPr>
          <p:nvPr/>
        </p:nvPicPr>
        <p:blipFill>
          <a:blip r:embed="rId3" cstate="print"/>
          <a:srcRect/>
          <a:stretch>
            <a:fillRect/>
          </a:stretch>
        </p:blipFill>
        <p:spPr bwMode="auto">
          <a:xfrm>
            <a:off x="0" y="3068960"/>
            <a:ext cx="5508104" cy="3789040"/>
          </a:xfrm>
          <a:prstGeom prst="rect">
            <a:avLst/>
          </a:prstGeom>
          <a:noFill/>
          <a:ln w="9525">
            <a:noFill/>
            <a:miter lim="800000"/>
            <a:headEnd/>
            <a:tailEnd/>
          </a:ln>
        </p:spPr>
      </p:pic>
      <p:sp>
        <p:nvSpPr>
          <p:cNvPr id="23" name="圆角矩形标注 22"/>
          <p:cNvSpPr/>
          <p:nvPr/>
        </p:nvSpPr>
        <p:spPr>
          <a:xfrm>
            <a:off x="6228184" y="3861048"/>
            <a:ext cx="2736304" cy="1584176"/>
          </a:xfrm>
          <a:prstGeom prst="wedgeRoundRectCallout">
            <a:avLst>
              <a:gd name="adj1" fmla="val -164202"/>
              <a:gd name="adj2" fmla="val 76227"/>
              <a:gd name="adj3" fmla="val 16667"/>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华文楷体" pitchFamily="2" charset="-122"/>
                <a:ea typeface="华文楷体" pitchFamily="2" charset="-122"/>
              </a:rPr>
              <a:t>点击</a:t>
            </a:r>
            <a:r>
              <a:rPr lang="en-US" altLang="zh-CN" sz="2800" dirty="0">
                <a:solidFill>
                  <a:schemeClr val="bg1"/>
                </a:solidFill>
                <a:latin typeface="华文楷体" pitchFamily="2" charset="-122"/>
                <a:ea typeface="华文楷体" pitchFamily="2" charset="-122"/>
              </a:rPr>
              <a:t>Print</a:t>
            </a:r>
            <a:r>
              <a:rPr lang="zh-CN" altLang="en-US" sz="2800" dirty="0">
                <a:solidFill>
                  <a:schemeClr val="bg1"/>
                </a:solidFill>
                <a:latin typeface="华文楷体" pitchFamily="2" charset="-122"/>
                <a:ea typeface="华文楷体" pitchFamily="2" charset="-122"/>
              </a:rPr>
              <a:t>以后将保存整篇文章到本地电脑</a:t>
            </a:r>
          </a:p>
        </p:txBody>
      </p:sp>
    </p:spTree>
    <p:extLst>
      <p:ext uri="{BB962C8B-B14F-4D97-AF65-F5344CB8AC3E}">
        <p14:creationId xmlns:p14="http://schemas.microsoft.com/office/powerpoint/2010/main" val="3861484289"/>
      </p:ext>
    </p:extLst>
  </p:cSld>
  <p:clrMapOvr>
    <a:masterClrMapping/>
  </p:clrMapOvr>
  <p:transition spd="med">
    <p:wipe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2447764" y="262574"/>
            <a:ext cx="4248472" cy="523220"/>
          </a:xfrm>
          <a:prstGeom prst="rect">
            <a:avLst/>
          </a:prstGeom>
          <a:noFill/>
          <a:ln>
            <a:noFill/>
          </a:ln>
        </p:spPr>
        <p:txBody>
          <a:bodyPr wrap="square" rtlCol="0">
            <a:spAutoFit/>
          </a:bodyPr>
          <a:lstStyle/>
          <a:p>
            <a:pPr>
              <a:spcBef>
                <a:spcPct val="50000"/>
              </a:spcBef>
            </a:pPr>
            <a:r>
              <a:rPr lang="zh-CN" altLang="en-US" sz="2800" dirty="0">
                <a:solidFill>
                  <a:srgbClr val="FF0000"/>
                </a:solidFill>
                <a:ea typeface="宋体" pitchFamily="2" charset="-122"/>
              </a:rPr>
              <a:t>文章的学术影响力</a:t>
            </a:r>
            <a:endParaRPr lang="en-US" altLang="zh-CN" sz="2800" dirty="0">
              <a:solidFill>
                <a:srgbClr val="FF0000"/>
              </a:solidFill>
              <a:ea typeface="宋体" pitchFamily="2" charset="-122"/>
            </a:endParaRPr>
          </a:p>
        </p:txBody>
      </p:sp>
      <p:sp>
        <p:nvSpPr>
          <p:cNvPr id="30" name="矩形 29"/>
          <p:cNvSpPr/>
          <p:nvPr/>
        </p:nvSpPr>
        <p:spPr>
          <a:xfrm>
            <a:off x="467544" y="1198891"/>
            <a:ext cx="7704856" cy="1015663"/>
          </a:xfrm>
          <a:prstGeom prst="rect">
            <a:avLst/>
          </a:prstGeom>
        </p:spPr>
        <p:txBody>
          <a:bodyPr wrap="square">
            <a:spAutoFit/>
          </a:bodyPr>
          <a:lstStyle/>
          <a:p>
            <a:pPr lvl="1">
              <a:spcBef>
                <a:spcPct val="50000"/>
              </a:spcBef>
              <a:buFont typeface="Wingdings" pitchFamily="2" charset="2"/>
              <a:buChar char="Ø"/>
            </a:pPr>
            <a:r>
              <a:rPr lang="en-US" altLang="zh-CN" sz="2400" dirty="0">
                <a:ea typeface="宋体" pitchFamily="2" charset="-122"/>
              </a:rPr>
              <a:t>335</a:t>
            </a:r>
            <a:r>
              <a:rPr lang="zh-CN" altLang="en-US" sz="2400" dirty="0">
                <a:ea typeface="宋体" pitchFamily="2" charset="-122"/>
              </a:rPr>
              <a:t>篇文章曾经引用过这篇文章</a:t>
            </a:r>
            <a:endParaRPr lang="en-US" altLang="zh-CN" sz="2400" dirty="0">
              <a:ea typeface="宋体" pitchFamily="2" charset="-122"/>
            </a:endParaRPr>
          </a:p>
          <a:p>
            <a:pPr lvl="1">
              <a:spcBef>
                <a:spcPct val="50000"/>
              </a:spcBef>
              <a:buFont typeface="Wingdings" pitchFamily="2" charset="2"/>
              <a:buChar char="Ø"/>
            </a:pPr>
            <a:r>
              <a:rPr lang="zh-CN" altLang="en-US" sz="2400" dirty="0">
                <a:ea typeface="宋体" pitchFamily="2" charset="-122"/>
              </a:rPr>
              <a:t>最近</a:t>
            </a:r>
            <a:r>
              <a:rPr lang="en-US" altLang="zh-CN" sz="2400" dirty="0">
                <a:ea typeface="宋体" pitchFamily="2" charset="-122"/>
              </a:rPr>
              <a:t>12</a:t>
            </a:r>
            <a:r>
              <a:rPr lang="zh-CN" altLang="en-US" sz="2400" dirty="0">
                <a:ea typeface="宋体" pitchFamily="2" charset="-122"/>
              </a:rPr>
              <a:t>个月全球有多少学者曾经关注过这篇文章</a:t>
            </a:r>
            <a:endParaRPr lang="en-US" altLang="zh-CN" sz="2400" dirty="0">
              <a:ea typeface="宋体" pitchFamily="2" charset="-122"/>
            </a:endParaRPr>
          </a:p>
        </p:txBody>
      </p:sp>
      <p:pic>
        <p:nvPicPr>
          <p:cNvPr id="11266" name="Picture 2"/>
          <p:cNvPicPr>
            <a:picLocks noChangeAspect="1" noChangeArrowheads="1"/>
          </p:cNvPicPr>
          <p:nvPr/>
        </p:nvPicPr>
        <p:blipFill>
          <a:blip r:embed="rId2" cstate="print"/>
          <a:srcRect/>
          <a:stretch>
            <a:fillRect/>
          </a:stretch>
        </p:blipFill>
        <p:spPr bwMode="auto">
          <a:xfrm>
            <a:off x="179512" y="2852936"/>
            <a:ext cx="4680520" cy="3168352"/>
          </a:xfrm>
          <a:prstGeom prst="rect">
            <a:avLst/>
          </a:prstGeom>
          <a:noFill/>
          <a:ln w="9525">
            <a:noFill/>
            <a:miter lim="800000"/>
            <a:headEnd/>
            <a:tailEnd/>
          </a:ln>
        </p:spPr>
      </p:pic>
      <p:sp>
        <p:nvSpPr>
          <p:cNvPr id="34" name="圆角矩形标注 33"/>
          <p:cNvSpPr/>
          <p:nvPr/>
        </p:nvSpPr>
        <p:spPr>
          <a:xfrm>
            <a:off x="5436096" y="2852936"/>
            <a:ext cx="3528392" cy="3456384"/>
          </a:xfrm>
          <a:prstGeom prst="wedgeRoundRectCallout">
            <a:avLst>
              <a:gd name="adj1" fmla="val -88681"/>
              <a:gd name="adj2" fmla="val 1740"/>
              <a:gd name="adj3" fmla="val 16667"/>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dirty="0">
              <a:solidFill>
                <a:srgbClr val="FF0000"/>
              </a:solidFill>
              <a:latin typeface="华文楷体" pitchFamily="2" charset="-122"/>
              <a:ea typeface="华文楷体" pitchFamily="2" charset="-122"/>
            </a:endParaRPr>
          </a:p>
          <a:p>
            <a:pPr algn="ctr"/>
            <a:r>
              <a:rPr lang="en-US" altLang="zh-CN" sz="2800" dirty="0">
                <a:solidFill>
                  <a:schemeClr val="bg1"/>
                </a:solidFill>
                <a:latin typeface="华文楷体" pitchFamily="2" charset="-122"/>
                <a:ea typeface="华文楷体" pitchFamily="2" charset="-122"/>
              </a:rPr>
              <a:t>1</a:t>
            </a:r>
            <a:r>
              <a:rPr lang="zh-CN" altLang="en-US" sz="2800" dirty="0">
                <a:solidFill>
                  <a:schemeClr val="bg1"/>
                </a:solidFill>
                <a:latin typeface="华文楷体" pitchFamily="2" charset="-122"/>
                <a:ea typeface="华文楷体" pitchFamily="2" charset="-122"/>
              </a:rPr>
              <a:t>、有</a:t>
            </a:r>
            <a:r>
              <a:rPr lang="en-US" altLang="zh-CN" sz="2800" dirty="0">
                <a:solidFill>
                  <a:schemeClr val="bg1"/>
                </a:solidFill>
                <a:latin typeface="华文楷体" pitchFamily="2" charset="-122"/>
                <a:ea typeface="华文楷体" pitchFamily="2" charset="-122"/>
              </a:rPr>
              <a:t>335</a:t>
            </a:r>
            <a:r>
              <a:rPr lang="zh-CN" altLang="en-US" sz="2800" dirty="0">
                <a:solidFill>
                  <a:schemeClr val="bg1"/>
                </a:solidFill>
                <a:latin typeface="华文楷体" pitchFamily="2" charset="-122"/>
                <a:ea typeface="华文楷体" pitchFamily="2" charset="-122"/>
              </a:rPr>
              <a:t>篇文章曾经引用过这篇文章，点击以后进入到这些文章；</a:t>
            </a:r>
            <a:endParaRPr lang="en-US" altLang="zh-CN" sz="2800" dirty="0">
              <a:solidFill>
                <a:schemeClr val="bg1"/>
              </a:solidFill>
              <a:latin typeface="华文楷体" pitchFamily="2" charset="-122"/>
              <a:ea typeface="华文楷体" pitchFamily="2" charset="-122"/>
            </a:endParaRPr>
          </a:p>
          <a:p>
            <a:pPr algn="ctr"/>
            <a:r>
              <a:rPr lang="en-US" altLang="zh-CN" sz="2800" dirty="0">
                <a:solidFill>
                  <a:schemeClr val="bg1"/>
                </a:solidFill>
                <a:latin typeface="华文楷体" pitchFamily="2" charset="-122"/>
                <a:ea typeface="华文楷体" pitchFamily="2" charset="-122"/>
              </a:rPr>
              <a:t>2</a:t>
            </a:r>
            <a:r>
              <a:rPr lang="zh-CN" altLang="en-US" sz="2800" dirty="0">
                <a:solidFill>
                  <a:schemeClr val="bg1"/>
                </a:solidFill>
                <a:latin typeface="华文楷体" pitchFamily="2" charset="-122"/>
                <a:ea typeface="华文楷体" pitchFamily="2" charset="-122"/>
              </a:rPr>
              <a:t>、最近</a:t>
            </a:r>
            <a:r>
              <a:rPr lang="en-US" altLang="zh-CN" sz="2800" dirty="0">
                <a:solidFill>
                  <a:schemeClr val="bg1"/>
                </a:solidFill>
                <a:latin typeface="华文楷体" pitchFamily="2" charset="-122"/>
                <a:ea typeface="华文楷体" pitchFamily="2" charset="-122"/>
              </a:rPr>
              <a:t>12</a:t>
            </a:r>
            <a:r>
              <a:rPr lang="zh-CN" altLang="en-US" sz="2800" dirty="0">
                <a:solidFill>
                  <a:schemeClr val="bg1"/>
                </a:solidFill>
                <a:latin typeface="华文楷体" pitchFamily="2" charset="-122"/>
                <a:ea typeface="华文楷体" pitchFamily="2" charset="-122"/>
              </a:rPr>
              <a:t>个月全球共有</a:t>
            </a:r>
            <a:r>
              <a:rPr lang="en-US" altLang="zh-CN" sz="2800" dirty="0">
                <a:solidFill>
                  <a:schemeClr val="bg1"/>
                </a:solidFill>
                <a:latin typeface="华文楷体" pitchFamily="2" charset="-122"/>
                <a:ea typeface="华文楷体" pitchFamily="2" charset="-122"/>
              </a:rPr>
              <a:t>189</a:t>
            </a:r>
            <a:r>
              <a:rPr lang="zh-CN" altLang="en-US" sz="2800" dirty="0">
                <a:solidFill>
                  <a:schemeClr val="bg1"/>
                </a:solidFill>
                <a:latin typeface="华文楷体" pitchFamily="2" charset="-122"/>
                <a:ea typeface="华文楷体" pitchFamily="2" charset="-122"/>
              </a:rPr>
              <a:t>人次的学者曾经关注过这篇文章</a:t>
            </a:r>
            <a:endParaRPr lang="zh-CN" altLang="zh-CN" sz="2800" dirty="0">
              <a:solidFill>
                <a:schemeClr val="bg1"/>
              </a:solidFill>
              <a:latin typeface="华文楷体" pitchFamily="2" charset="-122"/>
              <a:ea typeface="华文楷体" pitchFamily="2" charset="-122"/>
            </a:endParaRPr>
          </a:p>
          <a:p>
            <a:pPr algn="ctr"/>
            <a:endParaRPr lang="zh-CN" altLang="en-US" sz="2800" dirty="0">
              <a:solidFill>
                <a:srgbClr val="FF0000"/>
              </a:solidFill>
              <a:latin typeface="华文楷体" pitchFamily="2" charset="-122"/>
              <a:ea typeface="华文楷体" pitchFamily="2" charset="-122"/>
            </a:endParaRPr>
          </a:p>
        </p:txBody>
      </p:sp>
    </p:spTree>
    <p:extLst>
      <p:ext uri="{BB962C8B-B14F-4D97-AF65-F5344CB8AC3E}">
        <p14:creationId xmlns:p14="http://schemas.microsoft.com/office/powerpoint/2010/main" val="3725452908"/>
      </p:ext>
    </p:extLst>
  </p:cSld>
  <p:clrMapOvr>
    <a:masterClrMapping/>
  </p:clrMapOvr>
  <p:transition spd="med">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终止 2"/>
          <p:cNvSpPr/>
          <p:nvPr/>
        </p:nvSpPr>
        <p:spPr>
          <a:xfrm>
            <a:off x="0" y="942958"/>
            <a:ext cx="9144000" cy="171451"/>
          </a:xfrm>
          <a:prstGeom prst="flowChartTerminator">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971600" y="260648"/>
            <a:ext cx="7366119" cy="523220"/>
          </a:xfrm>
          <a:prstGeom prst="rect">
            <a:avLst/>
          </a:prstGeom>
        </p:spPr>
        <p:txBody>
          <a:bodyPr wrap="none">
            <a:spAutoFit/>
          </a:bodyPr>
          <a:lstStyle/>
          <a:p>
            <a:r>
              <a:rPr lang="zh-CN" altLang="zh-CN" sz="2800" dirty="0">
                <a:solidFill>
                  <a:srgbClr val="FF0000"/>
                </a:solidFill>
                <a:latin typeface="华文楷体" pitchFamily="2" charset="-122"/>
                <a:ea typeface="华文楷体" pitchFamily="2" charset="-122"/>
              </a:rPr>
              <a:t>文章所引用的其他的文章的信息</a:t>
            </a:r>
            <a:r>
              <a:rPr lang="en-US" altLang="zh-CN" sz="2800" dirty="0">
                <a:solidFill>
                  <a:srgbClr val="FF0000"/>
                </a:solidFill>
                <a:latin typeface="华文楷体" pitchFamily="2" charset="-122"/>
                <a:ea typeface="华文楷体" pitchFamily="2" charset="-122"/>
              </a:rPr>
              <a:t>---</a:t>
            </a:r>
            <a:r>
              <a:rPr lang="zh-CN" altLang="en-US" sz="2800" dirty="0">
                <a:solidFill>
                  <a:srgbClr val="FF0000"/>
                </a:solidFill>
                <a:latin typeface="华文楷体" pitchFamily="2" charset="-122"/>
                <a:ea typeface="华文楷体" pitchFamily="2" charset="-122"/>
              </a:rPr>
              <a:t>参考文献</a:t>
            </a:r>
          </a:p>
        </p:txBody>
      </p:sp>
      <p:pic>
        <p:nvPicPr>
          <p:cNvPr id="13315" name="Picture 3"/>
          <p:cNvPicPr>
            <a:picLocks noChangeAspect="1" noChangeArrowheads="1"/>
          </p:cNvPicPr>
          <p:nvPr/>
        </p:nvPicPr>
        <p:blipFill>
          <a:blip r:embed="rId2" cstate="print"/>
          <a:srcRect/>
          <a:stretch>
            <a:fillRect/>
          </a:stretch>
        </p:blipFill>
        <p:spPr bwMode="auto">
          <a:xfrm>
            <a:off x="251520" y="1628800"/>
            <a:ext cx="3888432" cy="4824536"/>
          </a:xfrm>
          <a:prstGeom prst="rect">
            <a:avLst/>
          </a:prstGeom>
          <a:noFill/>
          <a:ln w="9525">
            <a:noFill/>
            <a:miter lim="800000"/>
            <a:headEnd/>
            <a:tailEnd/>
          </a:ln>
        </p:spPr>
      </p:pic>
      <p:sp>
        <p:nvSpPr>
          <p:cNvPr id="13" name="圆角矩形标注 12"/>
          <p:cNvSpPr/>
          <p:nvPr/>
        </p:nvSpPr>
        <p:spPr>
          <a:xfrm>
            <a:off x="5615608" y="1196752"/>
            <a:ext cx="3528392" cy="1944216"/>
          </a:xfrm>
          <a:prstGeom prst="wedgeRoundRectCallout">
            <a:avLst>
              <a:gd name="adj1" fmla="val -104564"/>
              <a:gd name="adj2" fmla="val 38470"/>
              <a:gd name="adj3" fmla="val 16667"/>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华文楷体" pitchFamily="2" charset="-122"/>
                <a:ea typeface="华文楷体" pitchFamily="2" charset="-122"/>
              </a:rPr>
              <a:t>点击高亮显示的文章或判例的引证号，进入到所引用的文章或判例的全文</a:t>
            </a:r>
          </a:p>
        </p:txBody>
      </p:sp>
      <p:pic>
        <p:nvPicPr>
          <p:cNvPr id="13316" name="Picture 4"/>
          <p:cNvPicPr>
            <a:picLocks noChangeAspect="1" noChangeArrowheads="1"/>
          </p:cNvPicPr>
          <p:nvPr/>
        </p:nvPicPr>
        <p:blipFill>
          <a:blip r:embed="rId3" cstate="print"/>
          <a:srcRect/>
          <a:stretch>
            <a:fillRect/>
          </a:stretch>
        </p:blipFill>
        <p:spPr bwMode="auto">
          <a:xfrm>
            <a:off x="4391472" y="4005064"/>
            <a:ext cx="4752528" cy="2852937"/>
          </a:xfrm>
          <a:prstGeom prst="rect">
            <a:avLst/>
          </a:prstGeom>
          <a:noFill/>
          <a:ln w="9525">
            <a:noFill/>
            <a:miter lim="800000"/>
            <a:headEnd/>
            <a:tailEnd/>
          </a:ln>
        </p:spPr>
      </p:pic>
      <p:sp>
        <p:nvSpPr>
          <p:cNvPr id="17" name="环形箭头 16"/>
          <p:cNvSpPr/>
          <p:nvPr/>
        </p:nvSpPr>
        <p:spPr>
          <a:xfrm>
            <a:off x="3779912" y="2996952"/>
            <a:ext cx="1224136" cy="1368152"/>
          </a:xfrm>
          <a:prstGeom prst="circularArrow">
            <a:avLst>
              <a:gd name="adj1" fmla="val 12500"/>
              <a:gd name="adj2" fmla="val 3021512"/>
              <a:gd name="adj3" fmla="val 20457681"/>
              <a:gd name="adj4" fmla="val 14853193"/>
              <a:gd name="adj5" fmla="val 2118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8996106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终止 2"/>
          <p:cNvSpPr/>
          <p:nvPr/>
        </p:nvSpPr>
        <p:spPr>
          <a:xfrm>
            <a:off x="0" y="942958"/>
            <a:ext cx="9144000" cy="171451"/>
          </a:xfrm>
          <a:prstGeom prst="flowChartTerminator">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259632" y="260648"/>
            <a:ext cx="7007046" cy="523220"/>
          </a:xfrm>
          <a:prstGeom prst="rect">
            <a:avLst/>
          </a:prstGeom>
        </p:spPr>
        <p:txBody>
          <a:bodyPr wrap="none">
            <a:spAutoFit/>
          </a:bodyPr>
          <a:lstStyle/>
          <a:p>
            <a:r>
              <a:rPr lang="zh-CN" altLang="zh-CN" sz="2800" dirty="0">
                <a:solidFill>
                  <a:srgbClr val="FF0000"/>
                </a:solidFill>
                <a:latin typeface="华文楷体" pitchFamily="2" charset="-122"/>
                <a:ea typeface="华文楷体" pitchFamily="2" charset="-122"/>
              </a:rPr>
              <a:t>文章所引用的</a:t>
            </a:r>
            <a:r>
              <a:rPr lang="zh-CN" altLang="en-US" sz="2800" dirty="0">
                <a:solidFill>
                  <a:srgbClr val="FF0000"/>
                </a:solidFill>
                <a:latin typeface="华文楷体" pitchFamily="2" charset="-122"/>
                <a:ea typeface="华文楷体" pitchFamily="2" charset="-122"/>
              </a:rPr>
              <a:t>判例的全文（</a:t>
            </a:r>
            <a:r>
              <a:rPr lang="en-US" altLang="zh-CN" sz="2800" dirty="0">
                <a:solidFill>
                  <a:srgbClr val="FF0000"/>
                </a:solidFill>
                <a:latin typeface="华文楷体" pitchFamily="2" charset="-122"/>
                <a:ea typeface="华文楷体" pitchFamily="2" charset="-122"/>
              </a:rPr>
              <a:t>494 U. S. 56</a:t>
            </a:r>
            <a:r>
              <a:rPr lang="zh-CN" altLang="en-US" sz="2800" dirty="0">
                <a:solidFill>
                  <a:srgbClr val="FF0000"/>
                </a:solidFill>
                <a:latin typeface="华文楷体" pitchFamily="2" charset="-122"/>
                <a:ea typeface="华文楷体" pitchFamily="2" charset="-122"/>
              </a:rPr>
              <a:t>）</a:t>
            </a:r>
          </a:p>
        </p:txBody>
      </p:sp>
      <p:pic>
        <p:nvPicPr>
          <p:cNvPr id="14338" name="Picture 2"/>
          <p:cNvPicPr>
            <a:picLocks noChangeAspect="1" noChangeArrowheads="1"/>
          </p:cNvPicPr>
          <p:nvPr/>
        </p:nvPicPr>
        <p:blipFill>
          <a:blip r:embed="rId2" cstate="print"/>
          <a:srcRect/>
          <a:stretch>
            <a:fillRect/>
          </a:stretch>
        </p:blipFill>
        <p:spPr bwMode="auto">
          <a:xfrm>
            <a:off x="467544" y="1268761"/>
            <a:ext cx="8208912" cy="5589240"/>
          </a:xfrm>
          <a:prstGeom prst="rect">
            <a:avLst/>
          </a:prstGeom>
          <a:noFill/>
          <a:ln w="9525">
            <a:noFill/>
            <a:miter lim="800000"/>
            <a:headEnd/>
            <a:tailEnd/>
          </a:ln>
        </p:spPr>
      </p:pic>
    </p:spTree>
    <p:extLst>
      <p:ext uri="{BB962C8B-B14F-4D97-AF65-F5344CB8AC3E}">
        <p14:creationId xmlns:p14="http://schemas.microsoft.com/office/powerpoint/2010/main" val="389961063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终止 2"/>
          <p:cNvSpPr/>
          <p:nvPr/>
        </p:nvSpPr>
        <p:spPr>
          <a:xfrm>
            <a:off x="0" y="942958"/>
            <a:ext cx="9144000" cy="171451"/>
          </a:xfrm>
          <a:prstGeom prst="flowChartTerminator">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331640" y="260648"/>
            <a:ext cx="7007046" cy="523220"/>
          </a:xfrm>
          <a:prstGeom prst="rect">
            <a:avLst/>
          </a:prstGeom>
        </p:spPr>
        <p:txBody>
          <a:bodyPr wrap="none">
            <a:spAutoFit/>
          </a:bodyPr>
          <a:lstStyle/>
          <a:p>
            <a:r>
              <a:rPr lang="zh-CN" altLang="zh-CN" sz="2800" dirty="0">
                <a:solidFill>
                  <a:srgbClr val="FF0000"/>
                </a:solidFill>
                <a:latin typeface="华文楷体" pitchFamily="2" charset="-122"/>
                <a:ea typeface="华文楷体" pitchFamily="2" charset="-122"/>
              </a:rPr>
              <a:t>文章所引用的</a:t>
            </a:r>
            <a:r>
              <a:rPr lang="zh-CN" altLang="en-US" sz="2800" dirty="0">
                <a:solidFill>
                  <a:srgbClr val="FF0000"/>
                </a:solidFill>
                <a:latin typeface="华文楷体" pitchFamily="2" charset="-122"/>
                <a:ea typeface="华文楷体" pitchFamily="2" charset="-122"/>
              </a:rPr>
              <a:t>判例的全文（</a:t>
            </a:r>
            <a:r>
              <a:rPr lang="en-US" altLang="zh-CN" sz="2800" dirty="0">
                <a:solidFill>
                  <a:srgbClr val="FF0000"/>
                </a:solidFill>
                <a:latin typeface="华文楷体" pitchFamily="2" charset="-122"/>
                <a:ea typeface="华文楷体" pitchFamily="2" charset="-122"/>
              </a:rPr>
              <a:t>494 U. S. 56</a:t>
            </a:r>
            <a:r>
              <a:rPr lang="zh-CN" altLang="en-US" sz="2800" dirty="0">
                <a:solidFill>
                  <a:srgbClr val="FF0000"/>
                </a:solidFill>
                <a:latin typeface="华文楷体" pitchFamily="2" charset="-122"/>
                <a:ea typeface="华文楷体" pitchFamily="2" charset="-122"/>
              </a:rPr>
              <a:t>）</a:t>
            </a:r>
          </a:p>
        </p:txBody>
      </p:sp>
      <p:pic>
        <p:nvPicPr>
          <p:cNvPr id="15362" name="Picture 2"/>
          <p:cNvPicPr>
            <a:picLocks noChangeAspect="1" noChangeArrowheads="1"/>
          </p:cNvPicPr>
          <p:nvPr/>
        </p:nvPicPr>
        <p:blipFill>
          <a:blip r:embed="rId2" cstate="print"/>
          <a:srcRect/>
          <a:stretch>
            <a:fillRect/>
          </a:stretch>
        </p:blipFill>
        <p:spPr bwMode="auto">
          <a:xfrm>
            <a:off x="0" y="1196752"/>
            <a:ext cx="9144000" cy="5472608"/>
          </a:xfrm>
          <a:prstGeom prst="rect">
            <a:avLst/>
          </a:prstGeom>
          <a:noFill/>
          <a:ln w="9525">
            <a:noFill/>
            <a:miter lim="800000"/>
            <a:headEnd/>
            <a:tailEnd/>
          </a:ln>
        </p:spPr>
      </p:pic>
      <p:sp>
        <p:nvSpPr>
          <p:cNvPr id="6" name="圆角矩形标注 5"/>
          <p:cNvSpPr/>
          <p:nvPr/>
        </p:nvSpPr>
        <p:spPr>
          <a:xfrm>
            <a:off x="827584" y="1772816"/>
            <a:ext cx="2448272" cy="1296144"/>
          </a:xfrm>
          <a:prstGeom prst="wedgeRoundRectCallout">
            <a:avLst>
              <a:gd name="adj1" fmla="val -29264"/>
              <a:gd name="adj2" fmla="val -71903"/>
              <a:gd name="adj3" fmla="val 16667"/>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华文楷体" pitchFamily="2" charset="-122"/>
                <a:ea typeface="华文楷体" pitchFamily="2" charset="-122"/>
              </a:rPr>
              <a:t>点击进入引用这个判例的</a:t>
            </a:r>
            <a:r>
              <a:rPr lang="en-US" altLang="zh-CN" sz="2800" dirty="0">
                <a:solidFill>
                  <a:schemeClr val="bg1"/>
                </a:solidFill>
                <a:latin typeface="华文楷体" pitchFamily="2" charset="-122"/>
                <a:ea typeface="华文楷体" pitchFamily="2" charset="-122"/>
              </a:rPr>
              <a:t>498</a:t>
            </a:r>
            <a:r>
              <a:rPr lang="zh-CN" altLang="en-US" sz="2800" dirty="0">
                <a:solidFill>
                  <a:schemeClr val="bg1"/>
                </a:solidFill>
                <a:latin typeface="华文楷体" pitchFamily="2" charset="-122"/>
                <a:ea typeface="华文楷体" pitchFamily="2" charset="-122"/>
              </a:rPr>
              <a:t>篇文章</a:t>
            </a:r>
          </a:p>
        </p:txBody>
      </p:sp>
    </p:spTree>
    <p:extLst>
      <p:ext uri="{BB962C8B-B14F-4D97-AF65-F5344CB8AC3E}">
        <p14:creationId xmlns:p14="http://schemas.microsoft.com/office/powerpoint/2010/main" val="389961063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87624" y="332656"/>
            <a:ext cx="6525368" cy="523220"/>
          </a:xfrm>
          <a:prstGeom prst="rect">
            <a:avLst/>
          </a:prstGeom>
          <a:noFill/>
        </p:spPr>
        <p:txBody>
          <a:bodyPr wrap="square" rtlCol="0">
            <a:spAutoFit/>
          </a:bodyPr>
          <a:lstStyle/>
          <a:p>
            <a:pPr algn="ctr"/>
            <a:r>
              <a:rPr lang="zh-CN" altLang="en-US" sz="2800" dirty="0">
                <a:solidFill>
                  <a:srgbClr val="FF0000"/>
                </a:solidFill>
                <a:latin typeface="华文楷体" pitchFamily="2" charset="-122"/>
                <a:ea typeface="华文楷体" pitchFamily="2" charset="-122"/>
              </a:rPr>
              <a:t>作者的学术影响力及发表的所有文章</a:t>
            </a:r>
          </a:p>
        </p:txBody>
      </p:sp>
      <p:pic>
        <p:nvPicPr>
          <p:cNvPr id="18434" name="Picture 2"/>
          <p:cNvPicPr>
            <a:picLocks noChangeAspect="1" noChangeArrowheads="1"/>
          </p:cNvPicPr>
          <p:nvPr/>
        </p:nvPicPr>
        <p:blipFill>
          <a:blip r:embed="rId2" cstate="print"/>
          <a:srcRect/>
          <a:stretch>
            <a:fillRect/>
          </a:stretch>
        </p:blipFill>
        <p:spPr bwMode="auto">
          <a:xfrm>
            <a:off x="0" y="1124744"/>
            <a:ext cx="8820472" cy="5733256"/>
          </a:xfrm>
          <a:prstGeom prst="rect">
            <a:avLst/>
          </a:prstGeom>
          <a:noFill/>
          <a:ln w="9525">
            <a:noFill/>
            <a:miter lim="800000"/>
            <a:headEnd/>
            <a:tailEnd/>
          </a:ln>
        </p:spPr>
      </p:pic>
      <p:sp>
        <p:nvSpPr>
          <p:cNvPr id="6" name="圆角矩形标注 5"/>
          <p:cNvSpPr/>
          <p:nvPr/>
        </p:nvSpPr>
        <p:spPr>
          <a:xfrm>
            <a:off x="611560" y="4437112"/>
            <a:ext cx="2736304" cy="2160240"/>
          </a:xfrm>
          <a:prstGeom prst="wedgeRoundRectCallout">
            <a:avLst>
              <a:gd name="adj1" fmla="val 6119"/>
              <a:gd name="adj2" fmla="val -126044"/>
              <a:gd name="adj3" fmla="val 16667"/>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华文楷体" pitchFamily="2" charset="-122"/>
                <a:ea typeface="华文楷体" pitchFamily="2" charset="-122"/>
              </a:rPr>
              <a:t>点击作者的名字进入的页面显示 作者的学术影响力和发表的所有文章</a:t>
            </a:r>
          </a:p>
        </p:txBody>
      </p:sp>
    </p:spTree>
    <p:extLst>
      <p:ext uri="{BB962C8B-B14F-4D97-AF65-F5344CB8AC3E}">
        <p14:creationId xmlns:p14="http://schemas.microsoft.com/office/powerpoint/2010/main" val="309012924"/>
      </p:ext>
    </p:extLst>
  </p:cSld>
  <p:clrMapOvr>
    <a:masterClrMapping/>
  </p:clrMapOvr>
  <p:transition spd="med">
    <p:dissolv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87624" y="332656"/>
            <a:ext cx="6525368" cy="523220"/>
          </a:xfrm>
          <a:prstGeom prst="rect">
            <a:avLst/>
          </a:prstGeom>
          <a:noFill/>
        </p:spPr>
        <p:txBody>
          <a:bodyPr wrap="square" rtlCol="0">
            <a:spAutoFit/>
          </a:bodyPr>
          <a:lstStyle/>
          <a:p>
            <a:pPr algn="ctr"/>
            <a:r>
              <a:rPr lang="zh-CN" altLang="en-US" sz="2800" dirty="0">
                <a:solidFill>
                  <a:srgbClr val="FF0000"/>
                </a:solidFill>
                <a:latin typeface="华文楷体" pitchFamily="2" charset="-122"/>
                <a:ea typeface="华文楷体" pitchFamily="2" charset="-122"/>
              </a:rPr>
              <a:t>作者的学术影响力及发表的所有文章</a:t>
            </a:r>
          </a:p>
        </p:txBody>
      </p:sp>
      <p:pic>
        <p:nvPicPr>
          <p:cNvPr id="2" name="图片 1"/>
          <p:cNvPicPr>
            <a:picLocks noChangeAspect="1"/>
          </p:cNvPicPr>
          <p:nvPr/>
        </p:nvPicPr>
        <p:blipFill>
          <a:blip r:embed="rId2" cstate="print"/>
          <a:stretch>
            <a:fillRect/>
          </a:stretch>
        </p:blipFill>
        <p:spPr>
          <a:xfrm>
            <a:off x="0" y="1337117"/>
            <a:ext cx="9144000" cy="5476259"/>
          </a:xfrm>
          <a:prstGeom prst="rect">
            <a:avLst/>
          </a:prstGeom>
        </p:spPr>
      </p:pic>
    </p:spTree>
    <p:extLst>
      <p:ext uri="{BB962C8B-B14F-4D97-AF65-F5344CB8AC3E}">
        <p14:creationId xmlns:p14="http://schemas.microsoft.com/office/powerpoint/2010/main" val="309012924"/>
      </p:ext>
    </p:extLst>
  </p:cSld>
  <p:clrMapOvr>
    <a:masterClrMapping/>
  </p:clrMapOvr>
  <p:transition spd="med">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000240"/>
            <a:ext cx="8229600" cy="3643338"/>
          </a:xfrm>
        </p:spPr>
        <p:txBody>
          <a:bodyPr>
            <a:normAutofit/>
          </a:bodyPr>
          <a:lstStyle/>
          <a:p>
            <a:r>
              <a:rPr lang="en-US" altLang="zh-CN" sz="3600" b="1" dirty="0">
                <a:ea typeface="宋体" pitchFamily="2" charset="-122"/>
              </a:rPr>
              <a:t>3</a:t>
            </a:r>
            <a:r>
              <a:rPr lang="zh-CN" altLang="en-US" sz="3600" b="1" dirty="0">
                <a:ea typeface="宋体" pitchFamily="2" charset="-122"/>
              </a:rPr>
              <a:t>、通过关键词检索某一类文章</a:t>
            </a:r>
            <a:br>
              <a:rPr lang="zh-CN" altLang="en-US" sz="3600" dirty="0">
                <a:ea typeface="宋体" pitchFamily="2" charset="-122"/>
              </a:rPr>
            </a:br>
            <a:br>
              <a:rPr lang="zh-CN" altLang="en-US" sz="3600" dirty="0">
                <a:ea typeface="宋体" pitchFamily="2" charset="-122"/>
              </a:rPr>
            </a:br>
            <a:r>
              <a:rPr lang="zh-CN" altLang="en-US" sz="3600" dirty="0">
                <a:ea typeface="宋体" pitchFamily="2" charset="-122"/>
              </a:rPr>
              <a:t>（</a:t>
            </a:r>
            <a:r>
              <a:rPr lang="en-US" altLang="zh-CN" sz="3600" dirty="0">
                <a:ea typeface="宋体" pitchFamily="2" charset="-122"/>
              </a:rPr>
              <a:t>1</a:t>
            </a:r>
            <a:r>
              <a:rPr lang="zh-CN" altLang="en-US" sz="3600" dirty="0">
                <a:ea typeface="宋体" pitchFamily="2" charset="-122"/>
              </a:rPr>
              <a:t>）模糊检索</a:t>
            </a:r>
            <a:r>
              <a:rPr lang="en-US" altLang="zh-CN" sz="3600" dirty="0">
                <a:ea typeface="宋体" pitchFamily="2" charset="-122"/>
              </a:rPr>
              <a:t>(Full Text)</a:t>
            </a:r>
            <a:br>
              <a:rPr lang="zh-CN" altLang="en-US" sz="3600" dirty="0">
                <a:ea typeface="宋体" pitchFamily="2" charset="-122"/>
              </a:rPr>
            </a:br>
            <a:r>
              <a:rPr lang="zh-CN" altLang="en-US" sz="3600" dirty="0">
                <a:ea typeface="宋体" pitchFamily="2" charset="-122"/>
              </a:rPr>
              <a:t>（</a:t>
            </a:r>
            <a:r>
              <a:rPr lang="en-US" altLang="zh-CN" sz="3600" dirty="0">
                <a:ea typeface="宋体" pitchFamily="2" charset="-122"/>
              </a:rPr>
              <a:t>2</a:t>
            </a:r>
            <a:r>
              <a:rPr lang="zh-CN" altLang="en-US" sz="3600" dirty="0">
                <a:ea typeface="宋体" pitchFamily="2" charset="-122"/>
              </a:rPr>
              <a:t>）高级检索（</a:t>
            </a:r>
            <a:r>
              <a:rPr lang="en-US" altLang="zh-CN" sz="3600" dirty="0">
                <a:ea typeface="宋体" pitchFamily="2" charset="-122"/>
              </a:rPr>
              <a:t>Advanced Search</a:t>
            </a:r>
            <a:r>
              <a:rPr lang="zh-CN" altLang="en-US" sz="3600" dirty="0">
                <a:ea typeface="宋体" pitchFamily="2" charset="-122"/>
              </a:rPr>
              <a:t>）</a:t>
            </a:r>
            <a:br>
              <a:rPr lang="en-US" altLang="zh-CN" sz="3600" dirty="0">
                <a:ea typeface="宋体" pitchFamily="2" charset="-122"/>
              </a:rPr>
            </a:br>
            <a:br>
              <a:rPr lang="en-US" altLang="zh-CN" sz="3600" dirty="0">
                <a:ea typeface="宋体" pitchFamily="2" charset="-122"/>
              </a:rPr>
            </a:br>
            <a:r>
              <a:rPr lang="zh-CN" altLang="en-US" sz="3600" dirty="0">
                <a:ea typeface="宋体" pitchFamily="2" charset="-122"/>
              </a:rPr>
              <a:t>关键词举例：反倾销</a:t>
            </a:r>
            <a:r>
              <a:rPr lang="en-US" altLang="zh-CN" sz="3600" dirty="0">
                <a:ea typeface="宋体" pitchFamily="2" charset="-122"/>
              </a:rPr>
              <a:t>(antidumping)</a:t>
            </a:r>
            <a:endParaRPr lang="zh-CN" altLang="en-US" sz="3600" dirty="0">
              <a:ea typeface="宋体" pitchFamily="2" charset="-122"/>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终止 2"/>
          <p:cNvSpPr/>
          <p:nvPr/>
        </p:nvSpPr>
        <p:spPr>
          <a:xfrm>
            <a:off x="0" y="1124744"/>
            <a:ext cx="9144000" cy="171451"/>
          </a:xfrm>
          <a:prstGeom prst="flowChartTerminator">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2"/>
          <p:cNvSpPr>
            <a:spLocks noChangeArrowheads="1"/>
          </p:cNvSpPr>
          <p:nvPr/>
        </p:nvSpPr>
        <p:spPr bwMode="auto">
          <a:xfrm>
            <a:off x="611560" y="188640"/>
            <a:ext cx="7162800" cy="784225"/>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3600" b="1" dirty="0">
                <a:latin typeface="Accord SF" pitchFamily="2" charset="0"/>
                <a:ea typeface="宋体" pitchFamily="2" charset="-122"/>
              </a:rPr>
              <a:t>（</a:t>
            </a:r>
            <a:r>
              <a:rPr lang="en-US" altLang="zh-CN" sz="3600" b="1" dirty="0">
                <a:latin typeface="Accord SF" pitchFamily="2" charset="0"/>
                <a:ea typeface="宋体" pitchFamily="2" charset="-122"/>
              </a:rPr>
              <a:t>1</a:t>
            </a:r>
            <a:r>
              <a:rPr lang="zh-CN" altLang="en-US" sz="3600" b="1" dirty="0">
                <a:latin typeface="Accord SF" pitchFamily="2" charset="0"/>
                <a:ea typeface="宋体" pitchFamily="2" charset="-122"/>
              </a:rPr>
              <a:t>）模糊检索</a:t>
            </a:r>
          </a:p>
        </p:txBody>
      </p:sp>
      <p:pic>
        <p:nvPicPr>
          <p:cNvPr id="19458" name="Picture 2"/>
          <p:cNvPicPr>
            <a:picLocks noChangeAspect="1" noChangeArrowheads="1"/>
          </p:cNvPicPr>
          <p:nvPr/>
        </p:nvPicPr>
        <p:blipFill>
          <a:blip r:embed="rId2" cstate="print"/>
          <a:srcRect/>
          <a:stretch>
            <a:fillRect/>
          </a:stretch>
        </p:blipFill>
        <p:spPr bwMode="auto">
          <a:xfrm>
            <a:off x="0" y="1556792"/>
            <a:ext cx="9144000" cy="2016224"/>
          </a:xfrm>
          <a:prstGeom prst="rect">
            <a:avLst/>
          </a:prstGeom>
          <a:noFill/>
          <a:ln w="9525">
            <a:noFill/>
            <a:miter lim="800000"/>
            <a:headEnd/>
            <a:tailEnd/>
          </a:ln>
        </p:spPr>
      </p:pic>
      <p:sp>
        <p:nvSpPr>
          <p:cNvPr id="10" name="Text Box 4"/>
          <p:cNvSpPr txBox="1">
            <a:spLocks noChangeArrowheads="1"/>
          </p:cNvSpPr>
          <p:nvPr/>
        </p:nvSpPr>
        <p:spPr bwMode="auto">
          <a:xfrm>
            <a:off x="539552" y="3571876"/>
            <a:ext cx="813690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zh-CN" sz="3200" dirty="0">
                <a:ea typeface="宋体" pitchFamily="2" charset="-122"/>
              </a:rPr>
              <a:t>1</a:t>
            </a:r>
            <a:r>
              <a:rPr lang="zh-CN" altLang="en-US" sz="3200" dirty="0">
                <a:ea typeface="宋体" pitchFamily="2" charset="-122"/>
              </a:rPr>
              <a:t>、选择子库“</a:t>
            </a:r>
            <a:r>
              <a:rPr lang="en-US" altLang="zh-CN" sz="3200" dirty="0">
                <a:ea typeface="宋体" pitchFamily="2" charset="-122"/>
              </a:rPr>
              <a:t>Law Journal Library</a:t>
            </a:r>
            <a:r>
              <a:rPr lang="zh-CN" altLang="en-US" sz="3200" dirty="0">
                <a:ea typeface="宋体" pitchFamily="2" charset="-122"/>
              </a:rPr>
              <a:t>”</a:t>
            </a:r>
          </a:p>
          <a:p>
            <a:pPr eaLnBrk="1" hangingPunct="1">
              <a:spcBef>
                <a:spcPct val="50000"/>
              </a:spcBef>
            </a:pPr>
            <a:r>
              <a:rPr lang="en-US" altLang="zh-CN" sz="3200" dirty="0">
                <a:ea typeface="宋体" pitchFamily="2" charset="-122"/>
              </a:rPr>
              <a:t>2</a:t>
            </a:r>
            <a:r>
              <a:rPr lang="zh-CN" altLang="en-US" sz="3200" dirty="0">
                <a:ea typeface="宋体" pitchFamily="2" charset="-122"/>
              </a:rPr>
              <a:t>、在“</a:t>
            </a:r>
            <a:r>
              <a:rPr lang="en-US" altLang="zh-CN" sz="3200" dirty="0">
                <a:ea typeface="宋体" pitchFamily="2" charset="-122"/>
              </a:rPr>
              <a:t>Full Text</a:t>
            </a:r>
            <a:r>
              <a:rPr lang="zh-CN" altLang="en-US" sz="3200" dirty="0">
                <a:ea typeface="宋体" pitchFamily="2" charset="-122"/>
              </a:rPr>
              <a:t>”检索状态下输入关键词“</a:t>
            </a:r>
            <a:r>
              <a:rPr lang="en-US" altLang="zh-CN" sz="3200" dirty="0">
                <a:ea typeface="宋体" pitchFamily="2" charset="-122"/>
              </a:rPr>
              <a:t>antidumping</a:t>
            </a:r>
            <a:r>
              <a:rPr lang="zh-CN" altLang="en-US" sz="3200" dirty="0">
                <a:ea typeface="宋体" pitchFamily="2" charset="-122"/>
              </a:rPr>
              <a:t>”</a:t>
            </a:r>
            <a:endParaRPr lang="en-US" altLang="zh-CN" sz="3200" dirty="0">
              <a:ea typeface="宋体" pitchFamily="2" charset="-122"/>
            </a:endParaRPr>
          </a:p>
          <a:p>
            <a:pPr eaLnBrk="1" hangingPunct="1">
              <a:spcBef>
                <a:spcPct val="50000"/>
              </a:spcBef>
            </a:pPr>
            <a:r>
              <a:rPr lang="en-US" altLang="zh-CN" sz="3200" dirty="0">
                <a:ea typeface="宋体" pitchFamily="2" charset="-122"/>
              </a:rPr>
              <a:t>3</a:t>
            </a:r>
            <a:r>
              <a:rPr lang="zh-CN" altLang="en-US" sz="3200" dirty="0">
                <a:ea typeface="宋体" pitchFamily="2" charset="-122"/>
              </a:rPr>
              <a:t>、点击检索框右边的“放大镜”检索</a:t>
            </a:r>
            <a:endParaRPr lang="en-US" altLang="zh-CN" sz="3200" dirty="0">
              <a:ea typeface="宋体" pitchFamily="2" charset="-122"/>
            </a:endParaRPr>
          </a:p>
        </p:txBody>
      </p:sp>
    </p:spTree>
    <p:extLst>
      <p:ext uri="{BB962C8B-B14F-4D97-AF65-F5344CB8AC3E}">
        <p14:creationId xmlns:p14="http://schemas.microsoft.com/office/powerpoint/2010/main" val="2937213434"/>
      </p:ext>
    </p:extLst>
  </p:cSld>
  <p:clrMapOvr>
    <a:masterClrMapping/>
  </p:clrMapOvr>
  <p:transition spd="med">
    <p:wedg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403648" y="563910"/>
            <a:ext cx="6491288" cy="704850"/>
          </a:xfrm>
        </p:spPr>
        <p:txBody>
          <a:bodyPr/>
          <a:lstStyle/>
          <a:p>
            <a:pPr eaLnBrk="1" hangingPunct="1"/>
            <a:r>
              <a:rPr lang="en-US" altLang="zh-CN" sz="3200" b="1" dirty="0" err="1">
                <a:ea typeface="宋体" pitchFamily="2" charset="-122"/>
              </a:rPr>
              <a:t>HeinOnline</a:t>
            </a:r>
            <a:r>
              <a:rPr lang="zh-CN" altLang="en-US" sz="3200" b="1" dirty="0">
                <a:ea typeface="宋体" pitchFamily="2" charset="-122"/>
              </a:rPr>
              <a:t>数据库介绍</a:t>
            </a:r>
          </a:p>
        </p:txBody>
      </p:sp>
      <p:sp>
        <p:nvSpPr>
          <p:cNvPr id="365571" name="Rectangle 3"/>
          <p:cNvSpPr>
            <a:spLocks noGrp="1" noChangeArrowheads="1"/>
          </p:cNvSpPr>
          <p:nvPr>
            <p:ph type="body" idx="1"/>
          </p:nvPr>
        </p:nvSpPr>
        <p:spPr>
          <a:xfrm>
            <a:off x="179512" y="1412776"/>
            <a:ext cx="8321578" cy="5184576"/>
          </a:xfrm>
        </p:spPr>
        <p:txBody>
          <a:bodyPr>
            <a:normAutofit/>
          </a:bodyPr>
          <a:lstStyle/>
          <a:p>
            <a:pPr marL="1004888" lvl="1" indent="-660400" eaLnBrk="1" hangingPunct="1">
              <a:buFontTx/>
              <a:buBlip>
                <a:blip r:embed="rId3"/>
              </a:buBlip>
            </a:pPr>
            <a:r>
              <a:rPr lang="zh-CN" altLang="en-US" dirty="0">
                <a:ea typeface="宋体" pitchFamily="2" charset="-122"/>
              </a:rPr>
              <a:t>全球最大、收录最全的基于</a:t>
            </a:r>
            <a:r>
              <a:rPr lang="en-US" altLang="zh-CN" dirty="0">
                <a:ea typeface="宋体" pitchFamily="2" charset="-122"/>
              </a:rPr>
              <a:t>PDF</a:t>
            </a:r>
            <a:r>
              <a:rPr lang="zh-CN" altLang="en-US" dirty="0">
                <a:ea typeface="宋体" pitchFamily="2" charset="-122"/>
              </a:rPr>
              <a:t>浏览格式的全文法学文献数据库</a:t>
            </a:r>
            <a:endParaRPr lang="en-US" altLang="zh-CN" dirty="0">
              <a:ea typeface="宋体" pitchFamily="2" charset="-122"/>
            </a:endParaRPr>
          </a:p>
          <a:p>
            <a:pPr marL="1004888" lvl="1" indent="-660400" eaLnBrk="1" hangingPunct="1">
              <a:buFontTx/>
              <a:buBlip>
                <a:blip r:embed="rId3"/>
              </a:buBlip>
            </a:pPr>
            <a:r>
              <a:rPr lang="zh-CN" altLang="en-US" dirty="0">
                <a:ea typeface="宋体" pitchFamily="2" charset="-122"/>
              </a:rPr>
              <a:t>收录的文献包括：法律法规、学术期刊、学术专著、政府文件、判例等</a:t>
            </a:r>
            <a:endParaRPr lang="en-US" altLang="zh-CN" dirty="0">
              <a:ea typeface="宋体" pitchFamily="2" charset="-122"/>
            </a:endParaRPr>
          </a:p>
          <a:p>
            <a:pPr marL="1004888" lvl="1" indent="-660400" eaLnBrk="1" hangingPunct="1">
              <a:buFontTx/>
              <a:buBlip>
                <a:blip r:embed="rId3"/>
              </a:buBlip>
            </a:pPr>
            <a:r>
              <a:rPr lang="zh-CN" altLang="en-US" dirty="0">
                <a:ea typeface="宋体" pitchFamily="2" charset="-122"/>
              </a:rPr>
              <a:t>收录的文献涵盖近</a:t>
            </a:r>
            <a:r>
              <a:rPr lang="en-US" altLang="zh-CN" dirty="0">
                <a:ea typeface="宋体" pitchFamily="2" charset="-122"/>
              </a:rPr>
              <a:t>100</a:t>
            </a:r>
            <a:r>
              <a:rPr lang="zh-CN" altLang="en-US" dirty="0">
                <a:ea typeface="宋体" pitchFamily="2" charset="-122"/>
              </a:rPr>
              <a:t>个国家和地区，主要包括：美国、英国、英联邦国家、欧洲、亚洲、北美洲、非洲等。</a:t>
            </a:r>
          </a:p>
          <a:p>
            <a:pPr marL="1004888" lvl="1" indent="-660400" eaLnBrk="1" hangingPunct="1">
              <a:buFontTx/>
              <a:buBlip>
                <a:blip r:embed="rId3"/>
              </a:buBlip>
            </a:pPr>
            <a:endParaRPr lang="zh-CN" altLang="en-US" dirty="0">
              <a:solidFill>
                <a:srgbClr val="FF0000"/>
              </a:solidFill>
              <a:ea typeface="宋体" pitchFamily="2" charset="-122"/>
            </a:endParaRPr>
          </a:p>
        </p:txBody>
      </p:sp>
    </p:spTree>
    <p:extLst>
      <p:ext uri="{BB962C8B-B14F-4D97-AF65-F5344CB8AC3E}">
        <p14:creationId xmlns:p14="http://schemas.microsoft.com/office/powerpoint/2010/main" val="59290310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990600" y="188640"/>
            <a:ext cx="7162800" cy="79208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3600" b="1" dirty="0">
                <a:latin typeface="Accord SF" pitchFamily="2" charset="0"/>
                <a:ea typeface="宋体" pitchFamily="2" charset="-122"/>
              </a:rPr>
              <a:t>检索结果</a:t>
            </a:r>
          </a:p>
        </p:txBody>
      </p:sp>
      <p:pic>
        <p:nvPicPr>
          <p:cNvPr id="20482" name="Picture 2"/>
          <p:cNvPicPr>
            <a:picLocks noChangeAspect="1" noChangeArrowheads="1"/>
          </p:cNvPicPr>
          <p:nvPr/>
        </p:nvPicPr>
        <p:blipFill>
          <a:blip r:embed="rId2" cstate="print"/>
          <a:srcRect/>
          <a:stretch>
            <a:fillRect/>
          </a:stretch>
        </p:blipFill>
        <p:spPr bwMode="auto">
          <a:xfrm>
            <a:off x="0" y="1052736"/>
            <a:ext cx="9143999" cy="5805264"/>
          </a:xfrm>
          <a:prstGeom prst="rect">
            <a:avLst/>
          </a:prstGeom>
          <a:noFill/>
          <a:ln w="9525">
            <a:noFill/>
            <a:miter lim="800000"/>
            <a:headEnd/>
            <a:tailEnd/>
          </a:ln>
        </p:spPr>
      </p:pic>
      <p:sp>
        <p:nvSpPr>
          <p:cNvPr id="5" name="圆角矩形标注 4"/>
          <p:cNvSpPr/>
          <p:nvPr/>
        </p:nvSpPr>
        <p:spPr>
          <a:xfrm>
            <a:off x="5076056" y="1268760"/>
            <a:ext cx="4067944" cy="792088"/>
          </a:xfrm>
          <a:prstGeom prst="wedgeRoundRectCallout">
            <a:avLst>
              <a:gd name="adj1" fmla="val -63950"/>
              <a:gd name="adj2" fmla="val 80013"/>
              <a:gd name="adj3" fmla="val 16667"/>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dirty="0">
                <a:solidFill>
                  <a:schemeClr val="bg1"/>
                </a:solidFill>
                <a:latin typeface="华文楷体" pitchFamily="2" charset="-122"/>
                <a:ea typeface="华文楷体" pitchFamily="2" charset="-122"/>
              </a:rPr>
              <a:t>检索到</a:t>
            </a:r>
            <a:r>
              <a:rPr lang="en-US" altLang="zh-CN" sz="2800" dirty="0">
                <a:solidFill>
                  <a:schemeClr val="bg1"/>
                </a:solidFill>
                <a:latin typeface="华文楷体" pitchFamily="2" charset="-122"/>
                <a:ea typeface="华文楷体" pitchFamily="2" charset="-122"/>
              </a:rPr>
              <a:t>7433</a:t>
            </a:r>
            <a:r>
              <a:rPr lang="zh-CN" altLang="en-US" sz="2800" dirty="0">
                <a:solidFill>
                  <a:schemeClr val="bg1"/>
                </a:solidFill>
                <a:latin typeface="华文楷体" pitchFamily="2" charset="-122"/>
                <a:ea typeface="华文楷体" pitchFamily="2" charset="-122"/>
              </a:rPr>
              <a:t>个结果！！！</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0" y="1428736"/>
            <a:ext cx="9144000" cy="5373216"/>
          </a:xfrm>
          <a:prstGeom prst="rect">
            <a:avLst/>
          </a:prstGeom>
          <a:noFill/>
          <a:ln w="9525">
            <a:noFill/>
            <a:miter lim="800000"/>
            <a:headEnd/>
            <a:tailEnd/>
          </a:ln>
        </p:spPr>
      </p:pic>
    </p:spTree>
    <p:extLst>
      <p:ext uri="{BB962C8B-B14F-4D97-AF65-F5344CB8AC3E}">
        <p14:creationId xmlns:p14="http://schemas.microsoft.com/office/powerpoint/2010/main" val="13702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990600" y="304800"/>
            <a:ext cx="7162800" cy="631825"/>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3600" b="1" dirty="0">
                <a:latin typeface="Accord SF" pitchFamily="2" charset="0"/>
                <a:ea typeface="宋体" pitchFamily="2" charset="-122"/>
              </a:rPr>
              <a:t>检索结果分析</a:t>
            </a:r>
          </a:p>
        </p:txBody>
      </p:sp>
      <p:sp>
        <p:nvSpPr>
          <p:cNvPr id="71683" name="Text Box 4"/>
          <p:cNvSpPr txBox="1">
            <a:spLocks noChangeArrowheads="1"/>
          </p:cNvSpPr>
          <p:nvPr/>
        </p:nvSpPr>
        <p:spPr bwMode="auto">
          <a:xfrm>
            <a:off x="838200" y="2057400"/>
            <a:ext cx="655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zh-CN" altLang="en-US">
              <a:ea typeface="宋体" pitchFamily="2" charset="-122"/>
            </a:endParaRPr>
          </a:p>
        </p:txBody>
      </p:sp>
      <p:sp>
        <p:nvSpPr>
          <p:cNvPr id="390149" name="Text Box 5"/>
          <p:cNvSpPr txBox="1">
            <a:spLocks noChangeArrowheads="1"/>
          </p:cNvSpPr>
          <p:nvPr/>
        </p:nvSpPr>
        <p:spPr bwMode="auto">
          <a:xfrm>
            <a:off x="323528" y="1410355"/>
            <a:ext cx="8352928"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457200" eaLnBrk="1" hangingPunct="1">
              <a:spcBef>
                <a:spcPct val="50000"/>
              </a:spcBef>
              <a:buFont typeface="+mj-ea"/>
              <a:buAutoNum type="circleNumDbPlain"/>
            </a:pPr>
            <a:r>
              <a:rPr lang="zh-CN" altLang="en-US" sz="2400" dirty="0">
                <a:ea typeface="宋体" pitchFamily="2" charset="-122"/>
              </a:rPr>
              <a:t>找到学科领域内最牛的文章和重要学者</a:t>
            </a:r>
            <a:r>
              <a:rPr lang="en-US" altLang="zh-CN" sz="2400" dirty="0">
                <a:ea typeface="宋体" pitchFamily="2" charset="-122"/>
              </a:rPr>
              <a:t>----- </a:t>
            </a:r>
            <a:r>
              <a:rPr lang="zh-CN" altLang="en-US" sz="2400" dirty="0">
                <a:ea typeface="宋体" pitchFamily="2" charset="-122"/>
              </a:rPr>
              <a:t>按照文章被引用的次数来排序；</a:t>
            </a:r>
          </a:p>
          <a:p>
            <a:pPr marL="457200" indent="-457200" eaLnBrk="1" hangingPunct="1">
              <a:spcBef>
                <a:spcPct val="50000"/>
              </a:spcBef>
              <a:buFont typeface="+mj-ea"/>
              <a:buAutoNum type="circleNumDbPlain"/>
            </a:pPr>
            <a:r>
              <a:rPr lang="zh-CN" altLang="en-US" sz="2400" dirty="0">
                <a:ea typeface="宋体" pitchFamily="2" charset="-122"/>
              </a:rPr>
              <a:t>找到最新的文章 </a:t>
            </a:r>
            <a:r>
              <a:rPr lang="en-US" altLang="zh-CN" sz="2400" dirty="0">
                <a:ea typeface="宋体" pitchFamily="2" charset="-122"/>
              </a:rPr>
              <a:t>---- </a:t>
            </a:r>
            <a:r>
              <a:rPr lang="zh-CN" altLang="en-US" sz="2400" dirty="0">
                <a:ea typeface="宋体" pitchFamily="2" charset="-122"/>
              </a:rPr>
              <a:t>按照发表日期分类；</a:t>
            </a:r>
            <a:endParaRPr lang="en-US" altLang="zh-CN" sz="2400" dirty="0">
              <a:ea typeface="宋体" pitchFamily="2" charset="-122"/>
            </a:endParaRPr>
          </a:p>
          <a:p>
            <a:pPr marL="457200" indent="-457200" eaLnBrk="1" hangingPunct="1">
              <a:spcBef>
                <a:spcPct val="50000"/>
              </a:spcBef>
              <a:buFont typeface="+mj-ea"/>
              <a:buAutoNum type="circleNumDbPlain"/>
            </a:pPr>
            <a:r>
              <a:rPr lang="zh-CN" altLang="en-US" sz="2400" dirty="0">
                <a:ea typeface="宋体" pitchFamily="2" charset="-122"/>
              </a:rPr>
              <a:t>找到本学科领域的研究热点 </a:t>
            </a:r>
            <a:r>
              <a:rPr lang="en-US" altLang="zh-CN" sz="2400" dirty="0">
                <a:ea typeface="宋体" pitchFamily="2" charset="-122"/>
              </a:rPr>
              <a:t>----</a:t>
            </a:r>
            <a:r>
              <a:rPr lang="zh-CN" altLang="en-US" sz="2400" dirty="0">
                <a:ea typeface="宋体" pitchFamily="2" charset="-122"/>
              </a:rPr>
              <a:t>按照最近</a:t>
            </a:r>
            <a:r>
              <a:rPr lang="en-US" altLang="zh-CN" sz="2400" dirty="0">
                <a:ea typeface="宋体" pitchFamily="2" charset="-122"/>
              </a:rPr>
              <a:t>12</a:t>
            </a:r>
            <a:r>
              <a:rPr lang="zh-CN" altLang="en-US" sz="2400" dirty="0">
                <a:ea typeface="宋体" pitchFamily="2" charset="-122"/>
              </a:rPr>
              <a:t>个月被浏览、下载的文章的数量来排序；</a:t>
            </a:r>
          </a:p>
          <a:p>
            <a:pPr marL="457200" indent="-457200" eaLnBrk="1" hangingPunct="1">
              <a:spcBef>
                <a:spcPct val="50000"/>
              </a:spcBef>
              <a:buFont typeface="+mj-ea"/>
              <a:buAutoNum type="circleNumDbPlain"/>
            </a:pPr>
            <a:r>
              <a:rPr lang="zh-CN" altLang="en-US" sz="2400" dirty="0">
                <a:ea typeface="宋体" pitchFamily="2" charset="-122"/>
              </a:rPr>
              <a:t>找到涉及本学科领域的文章 </a:t>
            </a:r>
            <a:r>
              <a:rPr lang="en-US" altLang="zh-CN" sz="2400" dirty="0">
                <a:ea typeface="宋体" pitchFamily="2" charset="-122"/>
              </a:rPr>
              <a:t>---- </a:t>
            </a:r>
            <a:r>
              <a:rPr lang="zh-CN" altLang="en-US" sz="2400" dirty="0">
                <a:ea typeface="宋体" pitchFamily="2" charset="-122"/>
              </a:rPr>
              <a:t>按照学科分类；</a:t>
            </a:r>
          </a:p>
          <a:p>
            <a:pPr marL="457200" indent="-457200" eaLnBrk="1" hangingPunct="1">
              <a:spcBef>
                <a:spcPct val="50000"/>
              </a:spcBef>
              <a:buFont typeface="+mj-ea"/>
              <a:buAutoNum type="circleNumDbPlain"/>
            </a:pPr>
            <a:r>
              <a:rPr lang="zh-CN" altLang="en-US" sz="2400" dirty="0">
                <a:ea typeface="宋体" pitchFamily="2" charset="-122"/>
              </a:rPr>
              <a:t>找到发表此类文章较多的期刊 </a:t>
            </a:r>
            <a:r>
              <a:rPr lang="en-US" altLang="zh-CN" sz="2400" dirty="0">
                <a:ea typeface="宋体" pitchFamily="2" charset="-122"/>
              </a:rPr>
              <a:t>---- </a:t>
            </a:r>
            <a:r>
              <a:rPr lang="zh-CN" altLang="en-US" sz="2400" dirty="0">
                <a:ea typeface="宋体" pitchFamily="2" charset="-122"/>
              </a:rPr>
              <a:t>按照期刊分类；</a:t>
            </a:r>
          </a:p>
          <a:p>
            <a:pPr marL="457200" indent="-457200" eaLnBrk="1" hangingPunct="1">
              <a:spcBef>
                <a:spcPct val="50000"/>
              </a:spcBef>
              <a:buFont typeface="+mj-ea"/>
              <a:buAutoNum type="circleNumDbPlain"/>
            </a:pPr>
            <a:r>
              <a:rPr lang="zh-CN" altLang="en-US" sz="2400" dirty="0">
                <a:ea typeface="宋体" pitchFamily="2" charset="-122"/>
              </a:rPr>
              <a:t>找到不同国家的最牛的文章和学者</a:t>
            </a:r>
            <a:r>
              <a:rPr lang="en-US" altLang="zh-CN" sz="2400" dirty="0">
                <a:ea typeface="宋体" pitchFamily="2" charset="-122"/>
              </a:rPr>
              <a:t>----</a:t>
            </a:r>
            <a:r>
              <a:rPr lang="zh-CN" altLang="en-US" sz="2400" dirty="0">
                <a:ea typeface="宋体" pitchFamily="2" charset="-122"/>
              </a:rPr>
              <a:t>按照国别分类</a:t>
            </a:r>
            <a:endParaRPr lang="en-US" altLang="zh-CN" sz="2400" dirty="0">
              <a:ea typeface="宋体" pitchFamily="2" charset="-122"/>
            </a:endParaRPr>
          </a:p>
          <a:p>
            <a:pPr eaLnBrk="1" hangingPunct="1">
              <a:spcBef>
                <a:spcPct val="50000"/>
              </a:spcBef>
            </a:pPr>
            <a:r>
              <a:rPr lang="zh-CN" altLang="en-US" sz="2400" b="1" dirty="0">
                <a:ea typeface="宋体" pitchFamily="2" charset="-122"/>
              </a:rPr>
              <a:t>期刊编辑的要求：引用比较权威的文章和最新的研究成果</a:t>
            </a:r>
          </a:p>
          <a:p>
            <a:pPr eaLnBrk="1" hangingPunct="1">
              <a:spcBef>
                <a:spcPct val="50000"/>
              </a:spcBef>
            </a:pPr>
            <a:endParaRPr lang="zh-CN" altLang="en-US" sz="2400" dirty="0">
              <a:ea typeface="宋体" pitchFamily="2" charset="-122"/>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990600" y="304800"/>
            <a:ext cx="7162800" cy="631825"/>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3600" b="1" dirty="0">
                <a:latin typeface="Accord SF" pitchFamily="2" charset="0"/>
                <a:ea typeface="宋体" pitchFamily="2" charset="-122"/>
              </a:rPr>
              <a:t>对检索结果进行分类</a:t>
            </a:r>
          </a:p>
        </p:txBody>
      </p:sp>
      <p:pic>
        <p:nvPicPr>
          <p:cNvPr id="22530" name="Picture 2"/>
          <p:cNvPicPr>
            <a:picLocks noChangeAspect="1" noChangeArrowheads="1"/>
          </p:cNvPicPr>
          <p:nvPr/>
        </p:nvPicPr>
        <p:blipFill>
          <a:blip r:embed="rId2" cstate="print"/>
          <a:srcRect/>
          <a:stretch>
            <a:fillRect/>
          </a:stretch>
        </p:blipFill>
        <p:spPr bwMode="auto">
          <a:xfrm>
            <a:off x="0" y="1628800"/>
            <a:ext cx="2736304" cy="4464496"/>
          </a:xfrm>
          <a:prstGeom prst="rect">
            <a:avLst/>
          </a:prstGeom>
          <a:noFill/>
          <a:ln w="9525">
            <a:noFill/>
            <a:miter lim="800000"/>
            <a:headEnd/>
            <a:tailEnd/>
          </a:ln>
        </p:spPr>
      </p:pic>
      <p:sp>
        <p:nvSpPr>
          <p:cNvPr id="10" name="TextBox 9"/>
          <p:cNvSpPr txBox="1"/>
          <p:nvPr/>
        </p:nvSpPr>
        <p:spPr>
          <a:xfrm>
            <a:off x="2915816" y="1164134"/>
            <a:ext cx="6228184" cy="5693866"/>
          </a:xfrm>
          <a:prstGeom prst="rect">
            <a:avLst/>
          </a:prstGeom>
          <a:noFill/>
          <a:ln w="38100">
            <a:solidFill>
              <a:srgbClr val="FF0000"/>
            </a:solidFill>
          </a:ln>
        </p:spPr>
        <p:txBody>
          <a:bodyPr wrap="square" rtlCol="0">
            <a:spAutoFit/>
          </a:bodyPr>
          <a:lstStyle/>
          <a:p>
            <a:r>
              <a:rPr lang="en-US" altLang="zh-CN" sz="2800" dirty="0"/>
              <a:t>Article: </a:t>
            </a:r>
            <a:r>
              <a:rPr lang="zh-CN" altLang="en-US" sz="2800" dirty="0"/>
              <a:t>学术期刊文章，一般经过同行评审，学术价值最高；</a:t>
            </a:r>
            <a:endParaRPr lang="en-US" altLang="zh-CN" sz="2800" dirty="0"/>
          </a:p>
          <a:p>
            <a:r>
              <a:rPr lang="en-US" altLang="zh-CN" sz="2800" dirty="0"/>
              <a:t>Notes: </a:t>
            </a:r>
            <a:r>
              <a:rPr lang="zh-CN" altLang="en-US" sz="2800" dirty="0"/>
              <a:t>注解类文章，不经过同行评审；</a:t>
            </a:r>
            <a:endParaRPr lang="en-US" altLang="zh-CN" sz="2800" dirty="0"/>
          </a:p>
          <a:p>
            <a:r>
              <a:rPr lang="en-US" altLang="zh-CN" sz="2800" dirty="0"/>
              <a:t>Index: </a:t>
            </a:r>
            <a:r>
              <a:rPr lang="zh-CN" altLang="en-US" sz="2800" dirty="0"/>
              <a:t>索引</a:t>
            </a:r>
            <a:endParaRPr lang="en-US" altLang="zh-CN" sz="2800" dirty="0"/>
          </a:p>
          <a:p>
            <a:r>
              <a:rPr lang="en-US" altLang="zh-CN" sz="2800" dirty="0"/>
              <a:t>Comments</a:t>
            </a:r>
            <a:r>
              <a:rPr lang="zh-CN" altLang="en-US" sz="2800" dirty="0"/>
              <a:t>：评注类文章，不经过同行评审</a:t>
            </a:r>
            <a:endParaRPr lang="en-US" altLang="zh-CN" sz="2800" dirty="0"/>
          </a:p>
          <a:p>
            <a:r>
              <a:rPr lang="en-US" altLang="zh-CN" sz="2800" dirty="0"/>
              <a:t>Miscellaneous: </a:t>
            </a:r>
            <a:r>
              <a:rPr lang="zh-CN" altLang="en-US" sz="2800" dirty="0"/>
              <a:t>难以归类的文章</a:t>
            </a:r>
            <a:endParaRPr lang="en-US" altLang="zh-CN" sz="2800" dirty="0"/>
          </a:p>
          <a:p>
            <a:r>
              <a:rPr lang="en-US" altLang="zh-CN" sz="2800" dirty="0"/>
              <a:t>Reviews: </a:t>
            </a:r>
            <a:r>
              <a:rPr lang="zh-CN" altLang="en-US" sz="2800" dirty="0"/>
              <a:t>主要是书评类文章</a:t>
            </a:r>
            <a:endParaRPr lang="en-US" altLang="zh-CN" sz="2800" dirty="0"/>
          </a:p>
          <a:p>
            <a:r>
              <a:rPr lang="en-US" altLang="zh-CN" sz="2800" dirty="0"/>
              <a:t>Legislation: </a:t>
            </a:r>
            <a:r>
              <a:rPr lang="zh-CN" altLang="en-US" sz="2800" dirty="0"/>
              <a:t>和立法相关的文章</a:t>
            </a:r>
            <a:endParaRPr lang="en-US" altLang="zh-CN" sz="2800" dirty="0"/>
          </a:p>
          <a:p>
            <a:r>
              <a:rPr lang="en-US" altLang="zh-CN" sz="2800" dirty="0"/>
              <a:t>Decisions: </a:t>
            </a:r>
            <a:r>
              <a:rPr lang="zh-CN" altLang="en-US" sz="2800" dirty="0"/>
              <a:t>和法庭判决相关的文章</a:t>
            </a:r>
            <a:endParaRPr lang="en-US" altLang="zh-CN" sz="2800" dirty="0"/>
          </a:p>
          <a:p>
            <a:r>
              <a:rPr lang="en-US" altLang="zh-CN" sz="2800" dirty="0"/>
              <a:t>Cases: </a:t>
            </a:r>
            <a:r>
              <a:rPr lang="zh-CN" altLang="en-US" sz="2800" dirty="0"/>
              <a:t>和判例相关的文章</a:t>
            </a:r>
            <a:endParaRPr lang="en-US" altLang="zh-CN" sz="2800" dirty="0"/>
          </a:p>
          <a:p>
            <a:r>
              <a:rPr lang="en-US" altLang="zh-CN" sz="2800" dirty="0"/>
              <a:t>External: </a:t>
            </a:r>
            <a:r>
              <a:rPr lang="zh-CN" altLang="en-US" sz="2800" dirty="0"/>
              <a:t>可以直接链接到外部资源的相关文章</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title"/>
          </p:nvPr>
        </p:nvSpPr>
        <p:spPr>
          <a:xfrm>
            <a:off x="304800" y="152400"/>
            <a:ext cx="8229600" cy="1143000"/>
          </a:xfrm>
          <a:noFill/>
        </p:spPr>
        <p:txBody>
          <a:bodyPr/>
          <a:lstStyle/>
          <a:p>
            <a:pPr eaLnBrk="1" hangingPunct="1"/>
            <a:r>
              <a:rPr lang="zh-CN" altLang="en-US" dirty="0">
                <a:ea typeface="宋体" pitchFamily="2" charset="-122"/>
              </a:rPr>
              <a:t>知名学者</a:t>
            </a:r>
          </a:p>
        </p:txBody>
      </p:sp>
      <p:pic>
        <p:nvPicPr>
          <p:cNvPr id="610310" name="Picture 6" descr="220px-Sunstei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47800"/>
            <a:ext cx="2209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0311" name="Text Box 7"/>
          <p:cNvSpPr txBox="1">
            <a:spLocks noChangeArrowheads="1"/>
          </p:cNvSpPr>
          <p:nvPr/>
        </p:nvSpPr>
        <p:spPr bwMode="auto">
          <a:xfrm>
            <a:off x="304800" y="4572000"/>
            <a:ext cx="22860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zh-CN" b="1" dirty="0">
                <a:ea typeface="宋体" pitchFamily="2" charset="-122"/>
              </a:rPr>
              <a:t>Cass R. </a:t>
            </a:r>
            <a:r>
              <a:rPr lang="en-US" altLang="zh-CN" b="1" dirty="0" err="1">
                <a:ea typeface="宋体" pitchFamily="2" charset="-122"/>
              </a:rPr>
              <a:t>Sunstein</a:t>
            </a:r>
            <a:r>
              <a:rPr lang="en-US" altLang="zh-CN" dirty="0">
                <a:ea typeface="宋体" pitchFamily="2" charset="-122"/>
              </a:rPr>
              <a:t> </a:t>
            </a:r>
            <a:r>
              <a:rPr lang="zh-CN" altLang="en-US" dirty="0">
                <a:ea typeface="宋体" pitchFamily="2" charset="-122"/>
              </a:rPr>
              <a:t>宪法、行政法、环境法、法和行为经济学学者，发表文章</a:t>
            </a:r>
            <a:r>
              <a:rPr lang="en-US" altLang="zh-CN" dirty="0">
                <a:ea typeface="宋体" pitchFamily="2" charset="-122"/>
              </a:rPr>
              <a:t>244</a:t>
            </a:r>
            <a:r>
              <a:rPr lang="zh-CN" altLang="en-US" dirty="0">
                <a:ea typeface="宋体" pitchFamily="2" charset="-122"/>
              </a:rPr>
              <a:t>篇，被引用</a:t>
            </a:r>
            <a:r>
              <a:rPr lang="en-US" altLang="zh-CN" dirty="0">
                <a:ea typeface="宋体" pitchFamily="2" charset="-122"/>
              </a:rPr>
              <a:t>16709</a:t>
            </a:r>
            <a:r>
              <a:rPr lang="zh-CN" altLang="en-US" dirty="0">
                <a:ea typeface="宋体" pitchFamily="2" charset="-122"/>
              </a:rPr>
              <a:t>次 </a:t>
            </a:r>
          </a:p>
        </p:txBody>
      </p:sp>
      <p:pic>
        <p:nvPicPr>
          <p:cNvPr id="610313" name="Picture 9" descr="Richard posner harvardz.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600" y="1447800"/>
            <a:ext cx="2133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0314" name="Text Box 10"/>
          <p:cNvSpPr txBox="1">
            <a:spLocks noChangeArrowheads="1"/>
          </p:cNvSpPr>
          <p:nvPr/>
        </p:nvSpPr>
        <p:spPr bwMode="auto">
          <a:xfrm>
            <a:off x="3124200" y="4572000"/>
            <a:ext cx="22860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zh-CN" b="1" dirty="0">
                <a:ea typeface="宋体" pitchFamily="2" charset="-122"/>
              </a:rPr>
              <a:t>Richard Allen Posner</a:t>
            </a:r>
            <a:r>
              <a:rPr lang="en-US" altLang="zh-CN" dirty="0">
                <a:ea typeface="宋体" pitchFamily="2" charset="-122"/>
              </a:rPr>
              <a:t> </a:t>
            </a:r>
            <a:r>
              <a:rPr lang="zh-CN" altLang="en-US" dirty="0">
                <a:ea typeface="宋体" pitchFamily="2" charset="-122"/>
              </a:rPr>
              <a:t>法与经济学重要学者，发表文章</a:t>
            </a:r>
            <a:r>
              <a:rPr lang="en-US" altLang="zh-CN" dirty="0">
                <a:ea typeface="宋体" pitchFamily="2" charset="-122"/>
              </a:rPr>
              <a:t>236</a:t>
            </a:r>
            <a:r>
              <a:rPr lang="zh-CN" altLang="en-US" dirty="0">
                <a:ea typeface="宋体" pitchFamily="2" charset="-122"/>
              </a:rPr>
              <a:t>篇，被引用</a:t>
            </a:r>
            <a:r>
              <a:rPr lang="en-US" altLang="zh-CN" dirty="0">
                <a:ea typeface="宋体" pitchFamily="2" charset="-122"/>
              </a:rPr>
              <a:t>15752</a:t>
            </a:r>
            <a:r>
              <a:rPr lang="zh-CN" altLang="en-US" dirty="0">
                <a:ea typeface="宋体" pitchFamily="2" charset="-122"/>
              </a:rPr>
              <a:t>次</a:t>
            </a:r>
          </a:p>
        </p:txBody>
      </p:sp>
      <p:pic>
        <p:nvPicPr>
          <p:cNvPr id="610316" name="Picture 12" descr="ANd9GcTg970wbTsy3SE2opK2HNFtyPgq-pOah5_pHAJsaM6RjuDnU4ba1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0" y="1447800"/>
            <a:ext cx="2133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0317" name="Text Box 13"/>
          <p:cNvSpPr txBox="1">
            <a:spLocks noChangeArrowheads="1"/>
          </p:cNvSpPr>
          <p:nvPr/>
        </p:nvSpPr>
        <p:spPr bwMode="auto">
          <a:xfrm>
            <a:off x="6019800" y="4648200"/>
            <a:ext cx="22860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zh-CN" b="1" dirty="0">
                <a:ea typeface="宋体" pitchFamily="2" charset="-122"/>
              </a:rPr>
              <a:t>Frank Hoover Easterbrook</a:t>
            </a:r>
            <a:r>
              <a:rPr lang="zh-CN" altLang="en-US" dirty="0">
                <a:ea typeface="宋体" pitchFamily="2" charset="-122"/>
              </a:rPr>
              <a:t> 公司法重要学者，发表文章</a:t>
            </a:r>
            <a:r>
              <a:rPr lang="en-US" altLang="zh-CN" dirty="0">
                <a:ea typeface="宋体" pitchFamily="2" charset="-122"/>
              </a:rPr>
              <a:t>90</a:t>
            </a:r>
            <a:r>
              <a:rPr lang="zh-CN" altLang="en-US" dirty="0">
                <a:ea typeface="宋体" pitchFamily="2" charset="-122"/>
              </a:rPr>
              <a:t>篇，被引用</a:t>
            </a:r>
            <a:r>
              <a:rPr lang="en-US" altLang="zh-CN" dirty="0">
                <a:ea typeface="宋体" pitchFamily="2" charset="-122"/>
              </a:rPr>
              <a:t>8919</a:t>
            </a:r>
            <a:r>
              <a:rPr lang="zh-CN" altLang="en-US" dirty="0">
                <a:ea typeface="宋体" pitchFamily="2" charset="-122"/>
              </a:rPr>
              <a:t>次</a:t>
            </a:r>
          </a:p>
        </p:txBody>
      </p:sp>
    </p:spTree>
    <p:extLst>
      <p:ext uri="{BB962C8B-B14F-4D97-AF65-F5344CB8AC3E}">
        <p14:creationId xmlns:p14="http://schemas.microsoft.com/office/powerpoint/2010/main" val="125654406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39552" y="332656"/>
            <a:ext cx="8229600" cy="1143000"/>
          </a:xfrm>
          <a:noFill/>
        </p:spPr>
        <p:txBody>
          <a:bodyPr>
            <a:normAutofit/>
          </a:bodyPr>
          <a:lstStyle/>
          <a:p>
            <a:pPr eaLnBrk="1" hangingPunct="1"/>
            <a:r>
              <a:rPr lang="zh-CN" altLang="en-US" sz="4000" dirty="0">
                <a:ea typeface="宋体" pitchFamily="2" charset="-122"/>
              </a:rPr>
              <a:t>知名学者</a:t>
            </a:r>
          </a:p>
        </p:txBody>
      </p:sp>
      <p:sp>
        <p:nvSpPr>
          <p:cNvPr id="611332" name="Text Box 4"/>
          <p:cNvSpPr txBox="1">
            <a:spLocks noChangeArrowheads="1"/>
          </p:cNvSpPr>
          <p:nvPr/>
        </p:nvSpPr>
        <p:spPr bwMode="auto">
          <a:xfrm>
            <a:off x="304800" y="4572000"/>
            <a:ext cx="22860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zh-CN" b="1" dirty="0">
                <a:ea typeface="宋体" pitchFamily="2" charset="-122"/>
              </a:rPr>
              <a:t>Richard Allen Epstein</a:t>
            </a:r>
            <a:r>
              <a:rPr lang="zh-CN" altLang="en-US" dirty="0">
                <a:ea typeface="宋体" pitchFamily="2" charset="-122"/>
              </a:rPr>
              <a:t>法理、法律哲学学者，发表文章</a:t>
            </a:r>
            <a:r>
              <a:rPr lang="en-US" altLang="zh-CN" dirty="0">
                <a:ea typeface="宋体" pitchFamily="2" charset="-122"/>
              </a:rPr>
              <a:t>281</a:t>
            </a:r>
            <a:r>
              <a:rPr lang="zh-CN" altLang="en-US" dirty="0">
                <a:ea typeface="宋体" pitchFamily="2" charset="-122"/>
              </a:rPr>
              <a:t>篇，被引用</a:t>
            </a:r>
            <a:r>
              <a:rPr lang="en-US" altLang="zh-CN" dirty="0">
                <a:ea typeface="宋体" pitchFamily="2" charset="-122"/>
              </a:rPr>
              <a:t>7661</a:t>
            </a:r>
            <a:r>
              <a:rPr lang="zh-CN" altLang="en-US" dirty="0">
                <a:ea typeface="宋体" pitchFamily="2" charset="-122"/>
              </a:rPr>
              <a:t>次 </a:t>
            </a:r>
          </a:p>
        </p:txBody>
      </p:sp>
      <p:sp>
        <p:nvSpPr>
          <p:cNvPr id="611334" name="Text Box 6"/>
          <p:cNvSpPr txBox="1">
            <a:spLocks noChangeArrowheads="1"/>
          </p:cNvSpPr>
          <p:nvPr/>
        </p:nvSpPr>
        <p:spPr bwMode="auto">
          <a:xfrm>
            <a:off x="3124200" y="4572000"/>
            <a:ext cx="2286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zh-CN" b="1" dirty="0">
                <a:ea typeface="宋体" pitchFamily="2" charset="-122"/>
              </a:rPr>
              <a:t>William </a:t>
            </a:r>
            <a:r>
              <a:rPr lang="en-US" altLang="zh-CN" b="1" dirty="0" err="1">
                <a:ea typeface="宋体" pitchFamily="2" charset="-122"/>
              </a:rPr>
              <a:t>Eskridge</a:t>
            </a:r>
            <a:r>
              <a:rPr lang="en-US" altLang="zh-CN" b="1" dirty="0">
                <a:ea typeface="宋体" pitchFamily="2" charset="-122"/>
              </a:rPr>
              <a:t>, Jr. </a:t>
            </a:r>
            <a:r>
              <a:rPr lang="zh-CN" altLang="en-US" b="1" dirty="0">
                <a:ea typeface="宋体" pitchFamily="2" charset="-122"/>
              </a:rPr>
              <a:t>宪法、立法、性别、法律解释等领域</a:t>
            </a:r>
            <a:r>
              <a:rPr lang="zh-CN" altLang="en-US" dirty="0">
                <a:ea typeface="宋体" pitchFamily="2" charset="-122"/>
              </a:rPr>
              <a:t>重要学者，发表文章</a:t>
            </a:r>
            <a:r>
              <a:rPr lang="en-US" altLang="zh-CN" dirty="0">
                <a:ea typeface="宋体" pitchFamily="2" charset="-122"/>
              </a:rPr>
              <a:t>73</a:t>
            </a:r>
            <a:r>
              <a:rPr lang="zh-CN" altLang="en-US" dirty="0">
                <a:ea typeface="宋体" pitchFamily="2" charset="-122"/>
              </a:rPr>
              <a:t>篇，被引用</a:t>
            </a:r>
            <a:r>
              <a:rPr lang="en-US" altLang="zh-CN" dirty="0">
                <a:ea typeface="宋体" pitchFamily="2" charset="-122"/>
              </a:rPr>
              <a:t>6456</a:t>
            </a:r>
            <a:r>
              <a:rPr lang="zh-CN" altLang="en-US" dirty="0">
                <a:ea typeface="宋体" pitchFamily="2" charset="-122"/>
              </a:rPr>
              <a:t>次</a:t>
            </a:r>
          </a:p>
        </p:txBody>
      </p:sp>
      <p:sp>
        <p:nvSpPr>
          <p:cNvPr id="611336" name="Text Box 8"/>
          <p:cNvSpPr txBox="1">
            <a:spLocks noChangeArrowheads="1"/>
          </p:cNvSpPr>
          <p:nvPr/>
        </p:nvSpPr>
        <p:spPr bwMode="auto">
          <a:xfrm>
            <a:off x="6019800" y="4648200"/>
            <a:ext cx="22860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zh-CN" b="1" dirty="0">
                <a:ea typeface="宋体" pitchFamily="2" charset="-122"/>
              </a:rPr>
              <a:t>John C. Coffee Jr. </a:t>
            </a:r>
          </a:p>
          <a:p>
            <a:pPr eaLnBrk="1" hangingPunct="1">
              <a:spcBef>
                <a:spcPct val="50000"/>
              </a:spcBef>
            </a:pPr>
            <a:r>
              <a:rPr lang="zh-CN" altLang="en-US" dirty="0">
                <a:ea typeface="宋体" pitchFamily="2" charset="-122"/>
              </a:rPr>
              <a:t>公司法、证券、白领犯罪等领域重要学者，发表文章</a:t>
            </a:r>
            <a:r>
              <a:rPr lang="en-US" altLang="zh-CN" dirty="0">
                <a:ea typeface="宋体" pitchFamily="2" charset="-122"/>
              </a:rPr>
              <a:t>69</a:t>
            </a:r>
            <a:r>
              <a:rPr lang="zh-CN" altLang="en-US" dirty="0">
                <a:ea typeface="宋体" pitchFamily="2" charset="-122"/>
              </a:rPr>
              <a:t>篇，被引用</a:t>
            </a:r>
            <a:r>
              <a:rPr lang="en-US" altLang="zh-CN" dirty="0">
                <a:ea typeface="宋体" pitchFamily="2" charset="-122"/>
              </a:rPr>
              <a:t>6263</a:t>
            </a:r>
            <a:r>
              <a:rPr lang="zh-CN" altLang="en-US" dirty="0">
                <a:ea typeface="宋体" pitchFamily="2" charset="-122"/>
              </a:rPr>
              <a:t>次</a:t>
            </a:r>
          </a:p>
        </p:txBody>
      </p:sp>
      <p:sp>
        <p:nvSpPr>
          <p:cNvPr id="33798" name="AutoShape 10" descr="9k="/>
          <p:cNvSpPr>
            <a:spLocks noChangeAspect="1" noChangeArrowheads="1"/>
          </p:cNvSpPr>
          <p:nvPr/>
        </p:nvSpPr>
        <p:spPr bwMode="auto">
          <a:xfrm>
            <a:off x="4214813" y="2886075"/>
            <a:ext cx="7143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zh-CN" altLang="en-US">
              <a:ea typeface="宋体" pitchFamily="2" charset="-122"/>
            </a:endParaRPr>
          </a:p>
        </p:txBody>
      </p:sp>
      <p:pic>
        <p:nvPicPr>
          <p:cNvPr id="611342" name="Picture 14" descr="ANd9GcTt7mpD_d3vrBqqf7proYjgP17agQP9H7PaY5N24h14vDO8MFc9M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447800"/>
            <a:ext cx="1905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1344" name="Picture 16" descr="eskrid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1447800"/>
            <a:ext cx="2286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1346" name="Picture 18" descr="ANd9GcR55qheekeGzIbxcxH5_r__OYDQ_AYmLDy25_pr1wb-iZ9RXjbHN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524000"/>
            <a:ext cx="25717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9905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457200" y="304800"/>
            <a:ext cx="7686700" cy="631825"/>
          </a:xfrm>
          <a:prstGeom prst="rect">
            <a:avLst/>
          </a:prstGeom>
          <a:noFill/>
          <a:ln w="19050">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indent="-742950" algn="ctr" eaLnBrk="1" hangingPunct="1"/>
            <a:r>
              <a:rPr lang="zh-CN" altLang="en-US" sz="3600" b="1" dirty="0">
                <a:solidFill>
                  <a:schemeClr val="folHlink"/>
                </a:solidFill>
                <a:latin typeface="Accord SF" pitchFamily="2" charset="0"/>
                <a:ea typeface="宋体" pitchFamily="2" charset="-122"/>
              </a:rPr>
              <a:t>①找到本领域最牛的文章和学者</a:t>
            </a:r>
          </a:p>
        </p:txBody>
      </p:sp>
      <p:sp>
        <p:nvSpPr>
          <p:cNvPr id="4" name="TextBox 3"/>
          <p:cNvSpPr txBox="1"/>
          <p:nvPr/>
        </p:nvSpPr>
        <p:spPr>
          <a:xfrm>
            <a:off x="179512" y="1772816"/>
            <a:ext cx="8784976" cy="3539430"/>
          </a:xfrm>
          <a:prstGeom prst="rect">
            <a:avLst/>
          </a:prstGeom>
          <a:noFill/>
          <a:ln w="38100">
            <a:solidFill>
              <a:srgbClr val="FF0000"/>
            </a:solidFill>
          </a:ln>
        </p:spPr>
        <p:txBody>
          <a:bodyPr wrap="square" rtlCol="0">
            <a:spAutoFit/>
          </a:bodyPr>
          <a:lstStyle/>
          <a:p>
            <a:r>
              <a:rPr lang="zh-CN" altLang="en-US" sz="2800" dirty="0"/>
              <a:t>步骤一</a:t>
            </a:r>
            <a:r>
              <a:rPr lang="en-US" altLang="zh-CN" sz="2800" dirty="0"/>
              <a:t>: </a:t>
            </a:r>
            <a:r>
              <a:rPr lang="zh-CN" altLang="en-US" sz="2800" dirty="0"/>
              <a:t>选中左边检索结果分类栏中</a:t>
            </a:r>
            <a:r>
              <a:rPr lang="en-US" altLang="zh-CN" sz="2800" dirty="0"/>
              <a:t>Article</a:t>
            </a:r>
            <a:r>
              <a:rPr lang="zh-CN" altLang="en-US" sz="2800" dirty="0"/>
              <a:t>对应的小方框；</a:t>
            </a:r>
            <a:endParaRPr lang="en-US" altLang="zh-CN" sz="2800" dirty="0"/>
          </a:p>
          <a:p>
            <a:endParaRPr lang="en-US" altLang="zh-CN" sz="2800" dirty="0"/>
          </a:p>
          <a:p>
            <a:r>
              <a:rPr lang="zh-CN" altLang="en-US" sz="2800" dirty="0"/>
              <a:t>步骤二：在结果界面的中间上方中</a:t>
            </a:r>
            <a:r>
              <a:rPr lang="en-US" altLang="zh-CN" sz="2800" dirty="0"/>
              <a:t>Sort By </a:t>
            </a:r>
            <a:r>
              <a:rPr lang="zh-CN" altLang="en-US" sz="2800" dirty="0"/>
              <a:t>下拉框中选择“</a:t>
            </a:r>
            <a:r>
              <a:rPr lang="en-US" altLang="zh-CN" sz="2800" dirty="0"/>
              <a:t>Number of Times Cited by Articles</a:t>
            </a:r>
            <a:r>
              <a:rPr lang="zh-CN" altLang="en-US" sz="2800" dirty="0"/>
              <a:t>”</a:t>
            </a:r>
            <a:endParaRPr lang="en-US" altLang="zh-CN" sz="2800" dirty="0"/>
          </a:p>
          <a:p>
            <a:endParaRPr lang="en-US" altLang="zh-CN" sz="2800" dirty="0"/>
          </a:p>
          <a:p>
            <a:r>
              <a:rPr lang="zh-CN" altLang="en-US" sz="2800" b="1" u="sng" dirty="0"/>
              <a:t>意思是：将检索出来的结果中的学术期刊文章（</a:t>
            </a:r>
            <a:r>
              <a:rPr lang="en-US" altLang="zh-CN" sz="2800" b="1" u="sng" dirty="0"/>
              <a:t>Article</a:t>
            </a:r>
            <a:r>
              <a:rPr lang="zh-CN" altLang="en-US" sz="2800" b="1" u="sng" dirty="0"/>
              <a:t>）挑选出来并按照被其他文章所引用的次数多少按照从高到低来排序。</a:t>
            </a:r>
            <a:endParaRPr lang="en-US" altLang="zh-CN" sz="2800" b="1" u="sng" dirty="0"/>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457200" y="304800"/>
            <a:ext cx="7829576" cy="631825"/>
          </a:xfrm>
          <a:prstGeom prst="rect">
            <a:avLst/>
          </a:prstGeom>
          <a:noFill/>
          <a:ln w="19050">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indent="-742950" algn="ctr" eaLnBrk="1" hangingPunct="1"/>
            <a:r>
              <a:rPr lang="zh-CN" altLang="en-US" sz="3600" b="1" dirty="0">
                <a:solidFill>
                  <a:schemeClr val="folHlink"/>
                </a:solidFill>
                <a:latin typeface="Accord SF" pitchFamily="2" charset="0"/>
                <a:ea typeface="宋体" pitchFamily="2" charset="-122"/>
              </a:rPr>
              <a:t>①找到本领域最牛的文章和学者</a:t>
            </a:r>
          </a:p>
        </p:txBody>
      </p:sp>
      <p:pic>
        <p:nvPicPr>
          <p:cNvPr id="23554" name="Picture 2"/>
          <p:cNvPicPr>
            <a:picLocks noChangeAspect="1" noChangeArrowheads="1"/>
          </p:cNvPicPr>
          <p:nvPr/>
        </p:nvPicPr>
        <p:blipFill>
          <a:blip r:embed="rId2" cstate="print"/>
          <a:srcRect/>
          <a:stretch>
            <a:fillRect/>
          </a:stretch>
        </p:blipFill>
        <p:spPr bwMode="auto">
          <a:xfrm>
            <a:off x="1" y="1052736"/>
            <a:ext cx="9144000" cy="5805264"/>
          </a:xfrm>
          <a:prstGeom prst="rect">
            <a:avLst/>
          </a:prstGeom>
          <a:noFill/>
          <a:ln w="9525">
            <a:noFill/>
            <a:miter lim="800000"/>
            <a:headEnd/>
            <a:tailEnd/>
          </a:ln>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457200" y="304800"/>
            <a:ext cx="7162800" cy="631825"/>
          </a:xfrm>
          <a:prstGeom prst="rect">
            <a:avLst/>
          </a:prstGeom>
          <a:noFill/>
          <a:ln w="19050">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3600" b="1" dirty="0">
                <a:solidFill>
                  <a:schemeClr val="folHlink"/>
                </a:solidFill>
                <a:latin typeface="Accord SF" pitchFamily="2" charset="0"/>
                <a:ea typeface="宋体" pitchFamily="2" charset="-122"/>
              </a:rPr>
              <a:t>如何判断找到的文章是否为我所需</a:t>
            </a:r>
          </a:p>
        </p:txBody>
      </p:sp>
      <p:sp>
        <p:nvSpPr>
          <p:cNvPr id="4" name="TextBox 3"/>
          <p:cNvSpPr txBox="1"/>
          <p:nvPr/>
        </p:nvSpPr>
        <p:spPr>
          <a:xfrm>
            <a:off x="251520" y="1196752"/>
            <a:ext cx="8532440" cy="3108543"/>
          </a:xfrm>
          <a:prstGeom prst="rect">
            <a:avLst/>
          </a:prstGeom>
          <a:noFill/>
          <a:ln w="38100">
            <a:solidFill>
              <a:srgbClr val="FF0000"/>
            </a:solidFill>
          </a:ln>
        </p:spPr>
        <p:txBody>
          <a:bodyPr wrap="square" rtlCol="0">
            <a:spAutoFit/>
          </a:bodyPr>
          <a:lstStyle/>
          <a:p>
            <a:r>
              <a:rPr lang="zh-CN" altLang="en-US" sz="2800" dirty="0"/>
              <a:t>步骤一</a:t>
            </a:r>
            <a:r>
              <a:rPr lang="en-US" altLang="zh-CN" sz="2800" dirty="0"/>
              <a:t>: </a:t>
            </a:r>
            <a:r>
              <a:rPr lang="zh-CN" altLang="en-US" sz="2800" dirty="0"/>
              <a:t>看文章的标题直接判断；</a:t>
            </a:r>
            <a:endParaRPr lang="en-US" altLang="zh-CN" sz="2800" dirty="0"/>
          </a:p>
          <a:p>
            <a:endParaRPr lang="en-US" altLang="zh-CN" sz="2800" dirty="0"/>
          </a:p>
          <a:p>
            <a:r>
              <a:rPr lang="zh-CN" altLang="en-US" sz="2800" dirty="0"/>
              <a:t>步骤二：点击</a:t>
            </a:r>
            <a:r>
              <a:rPr lang="en-US" altLang="zh-CN" sz="2800" dirty="0"/>
              <a:t>Sort By</a:t>
            </a:r>
            <a:r>
              <a:rPr lang="zh-CN" altLang="en-US" sz="2800" dirty="0"/>
              <a:t>栏右边的按钮</a:t>
            </a:r>
            <a:endParaRPr lang="en-US" altLang="zh-CN" sz="2800" dirty="0"/>
          </a:p>
          <a:p>
            <a:endParaRPr lang="en-US" altLang="zh-CN" sz="2800" dirty="0"/>
          </a:p>
          <a:p>
            <a:r>
              <a:rPr lang="zh-CN" altLang="en-US" sz="2800" b="1" u="sng" dirty="0"/>
              <a:t>意思是：将文章中出现“关键词（</a:t>
            </a:r>
            <a:r>
              <a:rPr lang="en-US" altLang="zh-CN" sz="2800" b="1" u="sng" dirty="0"/>
              <a:t>Antidumping</a:t>
            </a:r>
            <a:r>
              <a:rPr lang="zh-CN" altLang="en-US" sz="2800" b="1" u="sng" dirty="0"/>
              <a:t>）”的段落显示出来，关键词周围的</a:t>
            </a:r>
            <a:r>
              <a:rPr lang="en-US" altLang="zh-CN" sz="2800" b="1" u="sng" dirty="0"/>
              <a:t>30</a:t>
            </a:r>
            <a:r>
              <a:rPr lang="zh-CN" altLang="en-US" sz="2800" b="1" u="sng" dirty="0"/>
              <a:t>个左右的单词会出现，读者可以判断这篇文章是否为我所需。</a:t>
            </a:r>
            <a:endParaRPr lang="en-US" altLang="zh-CN" sz="2800" b="1" u="sng" dirty="0"/>
          </a:p>
        </p:txBody>
      </p:sp>
      <p:pic>
        <p:nvPicPr>
          <p:cNvPr id="24578" name="Picture 2"/>
          <p:cNvPicPr>
            <a:picLocks noChangeAspect="1" noChangeArrowheads="1"/>
          </p:cNvPicPr>
          <p:nvPr/>
        </p:nvPicPr>
        <p:blipFill>
          <a:blip r:embed="rId2" cstate="print"/>
          <a:srcRect/>
          <a:stretch>
            <a:fillRect/>
          </a:stretch>
        </p:blipFill>
        <p:spPr bwMode="auto">
          <a:xfrm>
            <a:off x="5868144" y="1916832"/>
            <a:ext cx="2088232" cy="867916"/>
          </a:xfrm>
          <a:prstGeom prst="rect">
            <a:avLst/>
          </a:prstGeom>
          <a:noFill/>
          <a:ln w="9525">
            <a:noFill/>
            <a:miter lim="800000"/>
            <a:headEnd/>
            <a:tailEnd/>
          </a:ln>
        </p:spPr>
      </p:pic>
      <p:pic>
        <p:nvPicPr>
          <p:cNvPr id="24579" name="Picture 3"/>
          <p:cNvPicPr>
            <a:picLocks noChangeAspect="1" noChangeArrowheads="1"/>
          </p:cNvPicPr>
          <p:nvPr/>
        </p:nvPicPr>
        <p:blipFill>
          <a:blip r:embed="rId3" cstate="print"/>
          <a:srcRect/>
          <a:stretch>
            <a:fillRect/>
          </a:stretch>
        </p:blipFill>
        <p:spPr bwMode="auto">
          <a:xfrm>
            <a:off x="1835696" y="4437112"/>
            <a:ext cx="5172075" cy="2420888"/>
          </a:xfrm>
          <a:prstGeom prst="rect">
            <a:avLst/>
          </a:prstGeom>
          <a:noFill/>
          <a:ln w="9525">
            <a:noFill/>
            <a:miter lim="800000"/>
            <a:headEnd/>
            <a:tailEnd/>
          </a:ln>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457200" y="304800"/>
            <a:ext cx="7162800" cy="631825"/>
          </a:xfrm>
          <a:prstGeom prst="rect">
            <a:avLst/>
          </a:prstGeom>
          <a:noFill/>
          <a:ln w="19050">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3600" b="1">
                <a:solidFill>
                  <a:schemeClr val="folHlink"/>
                </a:solidFill>
                <a:latin typeface="Accord SF" pitchFamily="2" charset="0"/>
                <a:ea typeface="宋体" pitchFamily="2" charset="-122"/>
              </a:rPr>
              <a:t>Laurence R . Helfer </a:t>
            </a:r>
            <a:r>
              <a:rPr lang="zh-CN" altLang="en-US" sz="3600" b="1">
                <a:solidFill>
                  <a:schemeClr val="folHlink"/>
                </a:solidFill>
                <a:latin typeface="Accord SF" pitchFamily="2" charset="0"/>
                <a:ea typeface="宋体" pitchFamily="2" charset="-122"/>
              </a:rPr>
              <a:t>发表的文章 </a:t>
            </a:r>
          </a:p>
        </p:txBody>
      </p:sp>
      <p:sp>
        <p:nvSpPr>
          <p:cNvPr id="73731" name="Text Box 3"/>
          <p:cNvSpPr txBox="1">
            <a:spLocks noChangeArrowheads="1"/>
          </p:cNvSpPr>
          <p:nvPr/>
        </p:nvSpPr>
        <p:spPr bwMode="auto">
          <a:xfrm>
            <a:off x="838200" y="2057400"/>
            <a:ext cx="655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zh-CN" altLang="en-US">
              <a:ea typeface="宋体" pitchFamily="2" charset="-122"/>
            </a:endParaRPr>
          </a:p>
        </p:txBody>
      </p:sp>
      <p:pic>
        <p:nvPicPr>
          <p:cNvPr id="50179" name="Picture 3"/>
          <p:cNvPicPr>
            <a:picLocks noChangeAspect="1" noChangeArrowheads="1"/>
          </p:cNvPicPr>
          <p:nvPr/>
        </p:nvPicPr>
        <p:blipFill>
          <a:blip r:embed="rId2" cstate="print"/>
          <a:srcRect/>
          <a:stretch>
            <a:fillRect/>
          </a:stretch>
        </p:blipFill>
        <p:spPr bwMode="auto">
          <a:xfrm>
            <a:off x="251520" y="1196752"/>
            <a:ext cx="8892480" cy="5314950"/>
          </a:xfrm>
          <a:prstGeom prst="rect">
            <a:avLst/>
          </a:prstGeom>
          <a:noFill/>
          <a:ln w="9525">
            <a:noFill/>
            <a:miter lim="800000"/>
            <a:headEnd/>
            <a:tailEnd/>
          </a:ln>
        </p:spPr>
      </p:pic>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700808"/>
            <a:ext cx="6477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403648" y="563910"/>
            <a:ext cx="6491288" cy="704850"/>
          </a:xfrm>
        </p:spPr>
        <p:txBody>
          <a:bodyPr/>
          <a:lstStyle/>
          <a:p>
            <a:pPr eaLnBrk="1" hangingPunct="1"/>
            <a:r>
              <a:rPr lang="en-US" altLang="zh-CN" sz="3200" b="1" dirty="0" err="1">
                <a:ea typeface="宋体" pitchFamily="2" charset="-122"/>
              </a:rPr>
              <a:t>HeinOnline</a:t>
            </a:r>
            <a:r>
              <a:rPr lang="zh-CN" altLang="en-US" sz="3200" b="1" dirty="0">
                <a:ea typeface="宋体" pitchFamily="2" charset="-122"/>
              </a:rPr>
              <a:t>数据库介绍</a:t>
            </a:r>
          </a:p>
        </p:txBody>
      </p:sp>
      <p:sp>
        <p:nvSpPr>
          <p:cNvPr id="365571" name="Rectangle 3"/>
          <p:cNvSpPr>
            <a:spLocks noGrp="1" noChangeArrowheads="1"/>
          </p:cNvSpPr>
          <p:nvPr>
            <p:ph type="body" idx="1"/>
          </p:nvPr>
        </p:nvSpPr>
        <p:spPr>
          <a:xfrm>
            <a:off x="179512" y="1412776"/>
            <a:ext cx="8607330" cy="5184576"/>
          </a:xfrm>
        </p:spPr>
        <p:txBody>
          <a:bodyPr>
            <a:normAutofit fontScale="92500"/>
          </a:bodyPr>
          <a:lstStyle/>
          <a:p>
            <a:pPr marL="1004888" lvl="1" indent="-660400" eaLnBrk="1" hangingPunct="1">
              <a:buFontTx/>
              <a:buBlip>
                <a:blip r:embed="rId3"/>
              </a:buBlip>
            </a:pPr>
            <a:r>
              <a:rPr lang="en-US" altLang="zh-CN" dirty="0">
                <a:solidFill>
                  <a:srgbClr val="FF0000"/>
                </a:solidFill>
                <a:ea typeface="宋体" pitchFamily="2" charset="-122"/>
              </a:rPr>
              <a:t>2001</a:t>
            </a:r>
            <a:r>
              <a:rPr lang="zh-CN" altLang="en-US" dirty="0">
                <a:solidFill>
                  <a:srgbClr val="FF0000"/>
                </a:solidFill>
                <a:ea typeface="宋体" pitchFamily="2" charset="-122"/>
              </a:rPr>
              <a:t>年获得美国法律图书馆协会“最佳新产品奖”</a:t>
            </a:r>
          </a:p>
          <a:p>
            <a:pPr marL="1004888" lvl="1" indent="-660400" eaLnBrk="1" hangingPunct="1">
              <a:buFontTx/>
              <a:buBlip>
                <a:blip r:embed="rId3"/>
              </a:buBlip>
            </a:pPr>
            <a:r>
              <a:rPr lang="en-US" altLang="zh-CN" dirty="0">
                <a:solidFill>
                  <a:srgbClr val="FF0000"/>
                </a:solidFill>
                <a:ea typeface="宋体" pitchFamily="2" charset="-122"/>
              </a:rPr>
              <a:t>2002</a:t>
            </a:r>
            <a:r>
              <a:rPr lang="zh-CN" altLang="en-US" dirty="0">
                <a:solidFill>
                  <a:srgbClr val="FF0000"/>
                </a:solidFill>
                <a:ea typeface="宋体" pitchFamily="2" charset="-122"/>
              </a:rPr>
              <a:t>年获得国际法律图书馆协会“最佳商业网站奖”</a:t>
            </a:r>
          </a:p>
          <a:p>
            <a:pPr marL="1004888" lvl="1" indent="-660400" eaLnBrk="1" hangingPunct="1">
              <a:buFontTx/>
              <a:buBlip>
                <a:blip r:embed="rId3"/>
              </a:buBlip>
            </a:pPr>
            <a:r>
              <a:rPr lang="en-US" altLang="zh-CN" dirty="0">
                <a:solidFill>
                  <a:srgbClr val="FF0000"/>
                </a:solidFill>
                <a:ea typeface="宋体" pitchFamily="2" charset="-122"/>
              </a:rPr>
              <a:t>2007</a:t>
            </a:r>
            <a:r>
              <a:rPr lang="zh-CN" altLang="en-US" dirty="0">
                <a:solidFill>
                  <a:srgbClr val="FF0000"/>
                </a:solidFill>
                <a:ea typeface="宋体" pitchFamily="2" charset="-122"/>
              </a:rPr>
              <a:t>年被列入到</a:t>
            </a:r>
            <a:r>
              <a:rPr lang="en-US" altLang="zh-CN" dirty="0">
                <a:solidFill>
                  <a:srgbClr val="FF0000"/>
                </a:solidFill>
                <a:ea typeface="宋体" pitchFamily="2" charset="-122"/>
              </a:rPr>
              <a:t>2007 </a:t>
            </a:r>
            <a:r>
              <a:rPr lang="en-US" altLang="zh-CN" dirty="0" err="1">
                <a:solidFill>
                  <a:srgbClr val="FF0000"/>
                </a:solidFill>
                <a:ea typeface="宋体" pitchFamily="2" charset="-122"/>
              </a:rPr>
              <a:t>Econtent</a:t>
            </a:r>
            <a:r>
              <a:rPr lang="en-US" altLang="zh-CN" dirty="0">
                <a:solidFill>
                  <a:srgbClr val="FF0000"/>
                </a:solidFill>
                <a:ea typeface="宋体" pitchFamily="2" charset="-122"/>
              </a:rPr>
              <a:t> 100</a:t>
            </a:r>
            <a:r>
              <a:rPr lang="zh-CN" altLang="en-US" dirty="0">
                <a:solidFill>
                  <a:srgbClr val="FF0000"/>
                </a:solidFill>
                <a:ea typeface="宋体" pitchFamily="2" charset="-122"/>
              </a:rPr>
              <a:t>：</a:t>
            </a:r>
            <a:r>
              <a:rPr lang="en-US" altLang="zh-CN" dirty="0">
                <a:solidFill>
                  <a:srgbClr val="FF0000"/>
                </a:solidFill>
                <a:ea typeface="宋体" pitchFamily="2" charset="-122"/>
              </a:rPr>
              <a:t> “A list companies that matter most in digital content industry”</a:t>
            </a:r>
          </a:p>
          <a:p>
            <a:pPr marL="1004888" lvl="1" indent="-660400">
              <a:buBlip>
                <a:blip r:embed="rId3"/>
              </a:buBlip>
            </a:pPr>
            <a:r>
              <a:rPr lang="en-US" altLang="zh-CN" dirty="0">
                <a:solidFill>
                  <a:srgbClr val="FF0000"/>
                </a:solidFill>
                <a:ea typeface="宋体" pitchFamily="2" charset="-122"/>
              </a:rPr>
              <a:t>2009</a:t>
            </a:r>
            <a:r>
              <a:rPr lang="zh-CN" altLang="en-US" dirty="0">
                <a:solidFill>
                  <a:srgbClr val="FF0000"/>
                </a:solidFill>
                <a:ea typeface="宋体" pitchFamily="2" charset="-122"/>
              </a:rPr>
              <a:t>年“各州法律分类汇编子库”获得美国法律图书馆协会“最佳新产品奖”</a:t>
            </a:r>
            <a:endParaRPr lang="en-US" altLang="zh-CN" dirty="0">
              <a:solidFill>
                <a:srgbClr val="FF0000"/>
              </a:solidFill>
              <a:ea typeface="宋体" pitchFamily="2" charset="-122"/>
            </a:endParaRPr>
          </a:p>
          <a:p>
            <a:pPr marL="1004888" lvl="1" indent="-660400">
              <a:buBlip>
                <a:blip r:embed="rId3"/>
              </a:buBlip>
            </a:pPr>
            <a:r>
              <a:rPr lang="en-US" altLang="zh-CN" dirty="0">
                <a:solidFill>
                  <a:srgbClr val="FF0000"/>
                </a:solidFill>
                <a:ea typeface="宋体" pitchFamily="2" charset="-122"/>
              </a:rPr>
              <a:t>2010</a:t>
            </a:r>
            <a:r>
              <a:rPr lang="zh-CN" altLang="en-US" dirty="0">
                <a:solidFill>
                  <a:srgbClr val="FF0000"/>
                </a:solidFill>
                <a:ea typeface="宋体" pitchFamily="2" charset="-122"/>
              </a:rPr>
              <a:t>年“世界宪法注解”子库获得</a:t>
            </a:r>
            <a:r>
              <a:rPr lang="en-US" altLang="zh-CN" dirty="0">
                <a:solidFill>
                  <a:srgbClr val="FF0000"/>
                </a:solidFill>
                <a:ea typeface="宋体" pitchFamily="2" charset="-122"/>
              </a:rPr>
              <a:t>《</a:t>
            </a:r>
            <a:r>
              <a:rPr lang="zh-CN" altLang="en-US" dirty="0">
                <a:solidFill>
                  <a:srgbClr val="FF0000"/>
                </a:solidFill>
                <a:ea typeface="宋体" pitchFamily="2" charset="-122"/>
              </a:rPr>
              <a:t>选择</a:t>
            </a:r>
            <a:r>
              <a:rPr lang="en-US" altLang="zh-CN" dirty="0">
                <a:solidFill>
                  <a:srgbClr val="FF0000"/>
                </a:solidFill>
                <a:ea typeface="宋体" pitchFamily="2" charset="-122"/>
              </a:rPr>
              <a:t>》</a:t>
            </a:r>
            <a:r>
              <a:rPr lang="zh-CN" altLang="en-US" dirty="0">
                <a:solidFill>
                  <a:srgbClr val="FF0000"/>
                </a:solidFill>
                <a:ea typeface="宋体" pitchFamily="2" charset="-122"/>
              </a:rPr>
              <a:t>杂志“杰出学术出版物”奖</a:t>
            </a:r>
            <a:endParaRPr lang="en-US" altLang="zh-CN" dirty="0">
              <a:solidFill>
                <a:srgbClr val="FF0000"/>
              </a:solidFill>
              <a:ea typeface="宋体" pitchFamily="2" charset="-122"/>
            </a:endParaRPr>
          </a:p>
          <a:p>
            <a:pPr marL="1004888" lvl="1" indent="-660400">
              <a:buBlip>
                <a:blip r:embed="rId3"/>
              </a:buBlip>
            </a:pPr>
            <a:r>
              <a:rPr lang="en-US" altLang="zh-CN" dirty="0">
                <a:solidFill>
                  <a:srgbClr val="FF0000"/>
                </a:solidFill>
                <a:ea typeface="宋体" pitchFamily="2" charset="-122"/>
              </a:rPr>
              <a:t>2014</a:t>
            </a:r>
            <a:r>
              <a:rPr lang="zh-CN" altLang="en-US" dirty="0">
                <a:solidFill>
                  <a:srgbClr val="FF0000"/>
                </a:solidFill>
                <a:ea typeface="宋体" pitchFamily="2" charset="-122"/>
              </a:rPr>
              <a:t>年</a:t>
            </a:r>
            <a:r>
              <a:rPr lang="en-US" altLang="zh-CN" dirty="0" err="1">
                <a:solidFill>
                  <a:srgbClr val="FF0000"/>
                </a:solidFill>
                <a:ea typeface="宋体" pitchFamily="2" charset="-122"/>
              </a:rPr>
              <a:t>HeinOnline</a:t>
            </a:r>
            <a:r>
              <a:rPr lang="zh-CN" altLang="en-US" dirty="0">
                <a:solidFill>
                  <a:srgbClr val="FF0000"/>
                </a:solidFill>
                <a:ea typeface="宋体" pitchFamily="2" charset="-122"/>
              </a:rPr>
              <a:t>与</a:t>
            </a:r>
            <a:r>
              <a:rPr lang="en-US" altLang="zh-CN" dirty="0" err="1">
                <a:solidFill>
                  <a:srgbClr val="FF0000"/>
                </a:solidFill>
                <a:ea typeface="宋体" pitchFamily="2" charset="-122"/>
              </a:rPr>
              <a:t>Fastcase</a:t>
            </a:r>
            <a:r>
              <a:rPr lang="zh-CN" altLang="en-US" dirty="0">
                <a:solidFill>
                  <a:srgbClr val="FF0000"/>
                </a:solidFill>
                <a:ea typeface="宋体" pitchFamily="2" charset="-122"/>
              </a:rPr>
              <a:t>共同获得“最佳新产品奖”</a:t>
            </a:r>
          </a:p>
        </p:txBody>
      </p:sp>
    </p:spTree>
    <p:extLst>
      <p:ext uri="{BB962C8B-B14F-4D97-AF65-F5344CB8AC3E}">
        <p14:creationId xmlns:p14="http://schemas.microsoft.com/office/powerpoint/2010/main" val="59290310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457200" y="304800"/>
            <a:ext cx="7162800" cy="631825"/>
          </a:xfrm>
          <a:prstGeom prst="rect">
            <a:avLst/>
          </a:prstGeom>
          <a:noFill/>
          <a:ln w="19050">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indent="-742950" algn="ctr" eaLnBrk="1" hangingPunct="1"/>
            <a:r>
              <a:rPr lang="zh-CN" altLang="en-US" sz="3600" b="1" dirty="0">
                <a:solidFill>
                  <a:schemeClr val="folHlink"/>
                </a:solidFill>
                <a:latin typeface="Accord SF" pitchFamily="2" charset="0"/>
                <a:ea typeface="宋体" pitchFamily="2" charset="-122"/>
              </a:rPr>
              <a:t>②找到最新的文章</a:t>
            </a:r>
          </a:p>
        </p:txBody>
      </p:sp>
      <p:sp>
        <p:nvSpPr>
          <p:cNvPr id="74755" name="Text Box 3"/>
          <p:cNvSpPr txBox="1">
            <a:spLocks noChangeArrowheads="1"/>
          </p:cNvSpPr>
          <p:nvPr/>
        </p:nvSpPr>
        <p:spPr bwMode="auto">
          <a:xfrm>
            <a:off x="838200" y="2057400"/>
            <a:ext cx="655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zh-CN" altLang="en-US">
              <a:ea typeface="宋体" pitchFamily="2" charset="-122"/>
            </a:endParaRPr>
          </a:p>
        </p:txBody>
      </p:sp>
      <p:sp>
        <p:nvSpPr>
          <p:cNvPr id="592903" name="AutoShape 7"/>
          <p:cNvSpPr>
            <a:spLocks noChangeArrowheads="1"/>
          </p:cNvSpPr>
          <p:nvPr/>
        </p:nvSpPr>
        <p:spPr bwMode="auto">
          <a:xfrm>
            <a:off x="1979712" y="3429000"/>
            <a:ext cx="685800" cy="609600"/>
          </a:xfrm>
          <a:prstGeom prst="rightArrow">
            <a:avLst>
              <a:gd name="adj1" fmla="val 50000"/>
              <a:gd name="adj2" fmla="val 28125"/>
            </a:avLst>
          </a:prstGeom>
          <a:solidFill>
            <a:schemeClr val="accent1"/>
          </a:solidFill>
          <a:ln w="9525">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zh-CN" altLang="en-US">
              <a:ea typeface="宋体" pitchFamily="2" charset="-122"/>
            </a:endParaRPr>
          </a:p>
        </p:txBody>
      </p:sp>
      <p:pic>
        <p:nvPicPr>
          <p:cNvPr id="49155" name="Picture 3"/>
          <p:cNvPicPr>
            <a:picLocks noChangeAspect="1" noChangeArrowheads="1"/>
          </p:cNvPicPr>
          <p:nvPr/>
        </p:nvPicPr>
        <p:blipFill>
          <a:blip r:embed="rId2" cstate="print"/>
          <a:srcRect/>
          <a:stretch>
            <a:fillRect/>
          </a:stretch>
        </p:blipFill>
        <p:spPr bwMode="auto">
          <a:xfrm>
            <a:off x="0" y="1628800"/>
            <a:ext cx="1944216" cy="4392488"/>
          </a:xfrm>
          <a:prstGeom prst="rect">
            <a:avLst/>
          </a:prstGeom>
          <a:noFill/>
          <a:ln w="9525">
            <a:noFill/>
            <a:miter lim="800000"/>
            <a:headEnd/>
            <a:tailEnd/>
          </a:ln>
        </p:spPr>
      </p:pic>
      <p:pic>
        <p:nvPicPr>
          <p:cNvPr id="49157" name="Picture 5"/>
          <p:cNvPicPr>
            <a:picLocks noChangeAspect="1" noChangeArrowheads="1"/>
          </p:cNvPicPr>
          <p:nvPr/>
        </p:nvPicPr>
        <p:blipFill>
          <a:blip r:embed="rId3" cstate="print"/>
          <a:srcRect/>
          <a:stretch>
            <a:fillRect/>
          </a:stretch>
        </p:blipFill>
        <p:spPr bwMode="auto">
          <a:xfrm>
            <a:off x="2699792" y="1124744"/>
            <a:ext cx="6444208" cy="5733256"/>
          </a:xfrm>
          <a:prstGeom prst="rect">
            <a:avLst/>
          </a:prstGeom>
          <a:noFill/>
          <a:ln w="9525">
            <a:noFill/>
            <a:miter lim="800000"/>
            <a:headEnd/>
            <a:tailEnd/>
          </a:ln>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457200" y="304800"/>
            <a:ext cx="7162800" cy="631825"/>
          </a:xfrm>
          <a:prstGeom prst="rect">
            <a:avLst/>
          </a:prstGeom>
          <a:noFill/>
          <a:ln w="19050">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3600" b="1" dirty="0">
                <a:solidFill>
                  <a:schemeClr val="folHlink"/>
                </a:solidFill>
                <a:latin typeface="Accord SF" pitchFamily="2" charset="0"/>
                <a:ea typeface="宋体" pitchFamily="2" charset="-122"/>
              </a:rPr>
              <a:t>③找到最热门的文章</a:t>
            </a:r>
          </a:p>
        </p:txBody>
      </p:sp>
      <p:sp>
        <p:nvSpPr>
          <p:cNvPr id="74755" name="Text Box 3"/>
          <p:cNvSpPr txBox="1">
            <a:spLocks noChangeArrowheads="1"/>
          </p:cNvSpPr>
          <p:nvPr/>
        </p:nvSpPr>
        <p:spPr bwMode="auto">
          <a:xfrm>
            <a:off x="838200" y="2057400"/>
            <a:ext cx="655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zh-CN" altLang="en-US">
              <a:ea typeface="宋体" pitchFamily="2" charset="-122"/>
            </a:endParaRPr>
          </a:p>
        </p:txBody>
      </p:sp>
      <p:pic>
        <p:nvPicPr>
          <p:cNvPr id="48129" name="Picture 1"/>
          <p:cNvPicPr>
            <a:picLocks noChangeAspect="1" noChangeArrowheads="1"/>
          </p:cNvPicPr>
          <p:nvPr/>
        </p:nvPicPr>
        <p:blipFill>
          <a:blip r:embed="rId2" cstate="print"/>
          <a:srcRect/>
          <a:stretch>
            <a:fillRect/>
          </a:stretch>
        </p:blipFill>
        <p:spPr bwMode="auto">
          <a:xfrm>
            <a:off x="0" y="1340768"/>
            <a:ext cx="9144000" cy="5517232"/>
          </a:xfrm>
          <a:prstGeom prst="rect">
            <a:avLst/>
          </a:prstGeom>
          <a:noFill/>
          <a:ln w="9525">
            <a:noFill/>
            <a:miter lim="800000"/>
            <a:headEnd/>
            <a:tailEnd/>
          </a:ln>
        </p:spPr>
      </p:pic>
      <p:sp>
        <p:nvSpPr>
          <p:cNvPr id="10" name="AutoShape 7"/>
          <p:cNvSpPr>
            <a:spLocks noChangeArrowheads="1"/>
          </p:cNvSpPr>
          <p:nvPr/>
        </p:nvSpPr>
        <p:spPr bwMode="auto">
          <a:xfrm>
            <a:off x="3779912" y="980728"/>
            <a:ext cx="2514600" cy="1143000"/>
          </a:xfrm>
          <a:prstGeom prst="wedgeEllipseCallout">
            <a:avLst>
              <a:gd name="adj1" fmla="val -65003"/>
              <a:gd name="adj2" fmla="val 70361"/>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b="1" dirty="0">
                <a:solidFill>
                  <a:schemeClr val="bg1"/>
                </a:solidFill>
                <a:ea typeface="宋体" pitchFamily="2" charset="-122"/>
              </a:rPr>
              <a:t>按照最近</a:t>
            </a:r>
            <a:r>
              <a:rPr lang="en-US" altLang="zh-CN" b="1" dirty="0">
                <a:solidFill>
                  <a:schemeClr val="bg1"/>
                </a:solidFill>
                <a:ea typeface="宋体" pitchFamily="2" charset="-122"/>
              </a:rPr>
              <a:t>12</a:t>
            </a:r>
            <a:r>
              <a:rPr lang="zh-CN" altLang="en-US" b="1" dirty="0">
                <a:solidFill>
                  <a:schemeClr val="bg1"/>
                </a:solidFill>
                <a:ea typeface="宋体" pitchFamily="2" charset="-122"/>
              </a:rPr>
              <a:t>个月被浏览、下载次数来排序</a:t>
            </a:r>
          </a:p>
        </p:txBody>
      </p:sp>
      <p:sp>
        <p:nvSpPr>
          <p:cNvPr id="11" name="AutoShape 7"/>
          <p:cNvSpPr>
            <a:spLocks noChangeArrowheads="1"/>
          </p:cNvSpPr>
          <p:nvPr/>
        </p:nvSpPr>
        <p:spPr bwMode="auto">
          <a:xfrm>
            <a:off x="7086600" y="2204864"/>
            <a:ext cx="2057400" cy="685800"/>
          </a:xfrm>
          <a:prstGeom prst="wedgeEllipseCallout">
            <a:avLst>
              <a:gd name="adj1" fmla="val -35655"/>
              <a:gd name="adj2" fmla="val 176418"/>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b="1" dirty="0">
                <a:solidFill>
                  <a:schemeClr val="bg1"/>
                </a:solidFill>
                <a:ea typeface="宋体" pitchFamily="2" charset="-122"/>
              </a:rPr>
              <a:t>被浏览最多的文章</a:t>
            </a:r>
          </a:p>
        </p:txBody>
      </p:sp>
    </p:spTree>
    <p:extLst>
      <p:ext uri="{BB962C8B-B14F-4D97-AF65-F5344CB8AC3E}">
        <p14:creationId xmlns:p14="http://schemas.microsoft.com/office/powerpoint/2010/main" val="26826781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457200" y="304800"/>
            <a:ext cx="7162800" cy="631825"/>
          </a:xfrm>
          <a:prstGeom prst="rect">
            <a:avLst/>
          </a:prstGeom>
          <a:noFill/>
          <a:ln w="19050">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3600" b="1" dirty="0">
                <a:solidFill>
                  <a:schemeClr val="folHlink"/>
                </a:solidFill>
                <a:latin typeface="Accord SF" pitchFamily="2" charset="0"/>
                <a:ea typeface="宋体" pitchFamily="2" charset="-122"/>
              </a:rPr>
              <a:t>④找到涉及本学科的文章</a:t>
            </a:r>
          </a:p>
        </p:txBody>
      </p:sp>
      <p:sp>
        <p:nvSpPr>
          <p:cNvPr id="75779" name="Text Box 3"/>
          <p:cNvSpPr txBox="1">
            <a:spLocks noChangeArrowheads="1"/>
          </p:cNvSpPr>
          <p:nvPr/>
        </p:nvSpPr>
        <p:spPr bwMode="auto">
          <a:xfrm>
            <a:off x="838200" y="2057400"/>
            <a:ext cx="655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zh-CN" altLang="en-US">
              <a:ea typeface="宋体" pitchFamily="2" charset="-122"/>
            </a:endParaRPr>
          </a:p>
        </p:txBody>
      </p:sp>
      <p:sp>
        <p:nvSpPr>
          <p:cNvPr id="591878" name="AutoShape 6"/>
          <p:cNvSpPr>
            <a:spLocks noChangeArrowheads="1"/>
          </p:cNvSpPr>
          <p:nvPr/>
        </p:nvSpPr>
        <p:spPr bwMode="auto">
          <a:xfrm>
            <a:off x="2483768" y="4653136"/>
            <a:ext cx="685800" cy="609600"/>
          </a:xfrm>
          <a:prstGeom prst="rightArrow">
            <a:avLst>
              <a:gd name="adj1" fmla="val 50000"/>
              <a:gd name="adj2" fmla="val 28125"/>
            </a:avLst>
          </a:prstGeom>
          <a:solidFill>
            <a:schemeClr val="accent1"/>
          </a:solidFill>
          <a:ln w="9525">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zh-CN" altLang="en-US">
              <a:ea typeface="宋体" pitchFamily="2" charset="-122"/>
            </a:endParaRPr>
          </a:p>
        </p:txBody>
      </p:sp>
      <p:pic>
        <p:nvPicPr>
          <p:cNvPr id="47107" name="Picture 3"/>
          <p:cNvPicPr>
            <a:picLocks noChangeAspect="1" noChangeArrowheads="1"/>
          </p:cNvPicPr>
          <p:nvPr/>
        </p:nvPicPr>
        <p:blipFill>
          <a:blip r:embed="rId2" cstate="print"/>
          <a:srcRect/>
          <a:stretch>
            <a:fillRect/>
          </a:stretch>
        </p:blipFill>
        <p:spPr bwMode="auto">
          <a:xfrm>
            <a:off x="0" y="1052736"/>
            <a:ext cx="2411760" cy="5616624"/>
          </a:xfrm>
          <a:prstGeom prst="rect">
            <a:avLst/>
          </a:prstGeom>
          <a:noFill/>
          <a:ln w="9525">
            <a:noFill/>
            <a:miter lim="800000"/>
            <a:headEnd/>
            <a:tailEnd/>
          </a:ln>
        </p:spPr>
      </p:pic>
      <p:pic>
        <p:nvPicPr>
          <p:cNvPr id="47108" name="Picture 4"/>
          <p:cNvPicPr>
            <a:picLocks noChangeAspect="1" noChangeArrowheads="1"/>
          </p:cNvPicPr>
          <p:nvPr/>
        </p:nvPicPr>
        <p:blipFill>
          <a:blip r:embed="rId3" cstate="print"/>
          <a:srcRect/>
          <a:stretch>
            <a:fillRect/>
          </a:stretch>
        </p:blipFill>
        <p:spPr bwMode="auto">
          <a:xfrm>
            <a:off x="3347864" y="1038224"/>
            <a:ext cx="5434186" cy="58197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91878"/>
                                        </p:tgtEl>
                                        <p:attrNameLst>
                                          <p:attrName>style.visibility</p:attrName>
                                        </p:attrNameLst>
                                      </p:cBhvr>
                                      <p:to>
                                        <p:strVal val="visible"/>
                                      </p:to>
                                    </p:set>
                                    <p:animEffect transition="in" filter="diamond(in)">
                                      <p:cBhvr>
                                        <p:cTn id="7" dur="2000"/>
                                        <p:tgtEl>
                                          <p:spTgt spid="591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457200" y="304800"/>
            <a:ext cx="7972452" cy="631825"/>
          </a:xfrm>
          <a:prstGeom prst="rect">
            <a:avLst/>
          </a:prstGeom>
          <a:noFill/>
          <a:ln w="19050">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3600" b="1" dirty="0">
                <a:solidFill>
                  <a:schemeClr val="folHlink"/>
                </a:solidFill>
                <a:latin typeface="Accord SF" pitchFamily="2" charset="0"/>
                <a:ea typeface="宋体" pitchFamily="2" charset="-122"/>
              </a:rPr>
              <a:t>⑤找到发表这些文章较多的期刊</a:t>
            </a:r>
          </a:p>
        </p:txBody>
      </p:sp>
      <p:sp>
        <p:nvSpPr>
          <p:cNvPr id="76803" name="Text Box 3"/>
          <p:cNvSpPr txBox="1">
            <a:spLocks noChangeArrowheads="1"/>
          </p:cNvSpPr>
          <p:nvPr/>
        </p:nvSpPr>
        <p:spPr bwMode="auto">
          <a:xfrm>
            <a:off x="838200" y="2057400"/>
            <a:ext cx="655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zh-CN" altLang="en-US">
              <a:ea typeface="宋体" pitchFamily="2" charset="-122"/>
            </a:endParaRPr>
          </a:p>
        </p:txBody>
      </p:sp>
      <p:pic>
        <p:nvPicPr>
          <p:cNvPr id="7680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19200"/>
            <a:ext cx="2743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0855" name="AutoShape 7"/>
          <p:cNvSpPr>
            <a:spLocks noChangeArrowheads="1"/>
          </p:cNvSpPr>
          <p:nvPr/>
        </p:nvSpPr>
        <p:spPr bwMode="auto">
          <a:xfrm>
            <a:off x="3048000" y="3429000"/>
            <a:ext cx="685800" cy="609600"/>
          </a:xfrm>
          <a:prstGeom prst="rightArrow">
            <a:avLst>
              <a:gd name="adj1" fmla="val 50000"/>
              <a:gd name="adj2" fmla="val 28125"/>
            </a:avLst>
          </a:prstGeom>
          <a:solidFill>
            <a:schemeClr val="accent1"/>
          </a:solidFill>
          <a:ln w="9525">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zh-CN" altLang="en-US">
              <a:ea typeface="宋体" pitchFamily="2" charset="-122"/>
            </a:endParaRPr>
          </a:p>
        </p:txBody>
      </p:sp>
      <p:pic>
        <p:nvPicPr>
          <p:cNvPr id="59085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1295400"/>
            <a:ext cx="5029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90855"/>
                                        </p:tgtEl>
                                        <p:attrNameLst>
                                          <p:attrName>style.visibility</p:attrName>
                                        </p:attrNameLst>
                                      </p:cBhvr>
                                      <p:to>
                                        <p:strVal val="visible"/>
                                      </p:to>
                                    </p:set>
                                    <p:animEffect transition="in" filter="diamond(in)">
                                      <p:cBhvr>
                                        <p:cTn id="7" dur="2000"/>
                                        <p:tgtEl>
                                          <p:spTgt spid="5908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90856"/>
                                        </p:tgtEl>
                                        <p:attrNameLst>
                                          <p:attrName>style.visibility</p:attrName>
                                        </p:attrNameLst>
                                      </p:cBhvr>
                                      <p:to>
                                        <p:strVal val="visible"/>
                                      </p:to>
                                    </p:set>
                                    <p:anim calcmode="lin" valueType="num">
                                      <p:cBhvr additive="base">
                                        <p:cTn id="12" dur="500" fill="hold"/>
                                        <p:tgtEl>
                                          <p:spTgt spid="590856"/>
                                        </p:tgtEl>
                                        <p:attrNameLst>
                                          <p:attrName>ppt_x</p:attrName>
                                        </p:attrNameLst>
                                      </p:cBhvr>
                                      <p:tavLst>
                                        <p:tav tm="0">
                                          <p:val>
                                            <p:strVal val="#ppt_x"/>
                                          </p:val>
                                        </p:tav>
                                        <p:tav tm="100000">
                                          <p:val>
                                            <p:strVal val="#ppt_x"/>
                                          </p:val>
                                        </p:tav>
                                      </p:tavLst>
                                    </p:anim>
                                    <p:anim calcmode="lin" valueType="num">
                                      <p:cBhvr additive="base">
                                        <p:cTn id="13" dur="500" fill="hold"/>
                                        <p:tgtEl>
                                          <p:spTgt spid="5908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457200" y="304800"/>
            <a:ext cx="7972452" cy="631825"/>
          </a:xfrm>
          <a:prstGeom prst="rect">
            <a:avLst/>
          </a:prstGeom>
          <a:noFill/>
          <a:ln w="19050">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3600" b="1" dirty="0">
                <a:solidFill>
                  <a:schemeClr val="folHlink"/>
                </a:solidFill>
                <a:latin typeface="Accord SF" pitchFamily="2" charset="0"/>
                <a:ea typeface="宋体" pitchFamily="2" charset="-122"/>
              </a:rPr>
              <a:t>⑥找到各国的最牛的学者和文章</a:t>
            </a:r>
          </a:p>
        </p:txBody>
      </p:sp>
      <p:sp>
        <p:nvSpPr>
          <p:cNvPr id="77827" name="Text Box 3"/>
          <p:cNvSpPr txBox="1">
            <a:spLocks noChangeArrowheads="1"/>
          </p:cNvSpPr>
          <p:nvPr/>
        </p:nvSpPr>
        <p:spPr bwMode="auto">
          <a:xfrm>
            <a:off x="838200" y="2057400"/>
            <a:ext cx="655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zh-CN" altLang="en-US">
              <a:ea typeface="宋体" pitchFamily="2" charset="-122"/>
            </a:endParaRPr>
          </a:p>
        </p:txBody>
      </p:sp>
      <p:sp>
        <p:nvSpPr>
          <p:cNvPr id="598021" name="AutoShape 5"/>
          <p:cNvSpPr>
            <a:spLocks noChangeArrowheads="1"/>
          </p:cNvSpPr>
          <p:nvPr/>
        </p:nvSpPr>
        <p:spPr bwMode="auto">
          <a:xfrm>
            <a:off x="3048000" y="3429000"/>
            <a:ext cx="685800" cy="609600"/>
          </a:xfrm>
          <a:prstGeom prst="rightArrow">
            <a:avLst>
              <a:gd name="adj1" fmla="val 50000"/>
              <a:gd name="adj2" fmla="val 28125"/>
            </a:avLst>
          </a:prstGeom>
          <a:solidFill>
            <a:schemeClr val="accent1"/>
          </a:solidFill>
          <a:ln w="9525">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zh-CN" altLang="en-US">
              <a:ea typeface="宋体" pitchFamily="2" charset="-122"/>
            </a:endParaRPr>
          </a:p>
        </p:txBody>
      </p:sp>
      <p:pic>
        <p:nvPicPr>
          <p:cNvPr id="77829"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2438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802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295400"/>
            <a:ext cx="4953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8021"/>
                                        </p:tgtEl>
                                        <p:attrNameLst>
                                          <p:attrName>style.visibility</p:attrName>
                                        </p:attrNameLst>
                                      </p:cBhvr>
                                      <p:to>
                                        <p:strVal val="visible"/>
                                      </p:to>
                                    </p:set>
                                    <p:animEffect transition="in" filter="blinds(horizontal)">
                                      <p:cBhvr>
                                        <p:cTn id="7" dur="500"/>
                                        <p:tgtEl>
                                          <p:spTgt spid="5980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98025"/>
                                        </p:tgtEl>
                                        <p:attrNameLst>
                                          <p:attrName>style.visibility</p:attrName>
                                        </p:attrNameLst>
                                      </p:cBhvr>
                                      <p:to>
                                        <p:strVal val="visible"/>
                                      </p:to>
                                    </p:set>
                                    <p:animEffect transition="in" filter="blinds(horizontal)">
                                      <p:cBhvr>
                                        <p:cTn id="12" dur="500"/>
                                        <p:tgtEl>
                                          <p:spTgt spid="598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2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12776"/>
            <a:ext cx="9144000" cy="544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798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500034" y="1571612"/>
            <a:ext cx="8229600" cy="4714908"/>
          </a:xfrm>
        </p:spPr>
        <p:txBody>
          <a:bodyPr>
            <a:normAutofit fontScale="90000"/>
          </a:bodyPr>
          <a:lstStyle/>
          <a:p>
            <a:pPr eaLnBrk="1" hangingPunct="1"/>
            <a:r>
              <a:rPr lang="zh-CN" altLang="en-US" sz="3600" b="1" dirty="0">
                <a:ea typeface="宋体" pitchFamily="2" charset="-122"/>
              </a:rPr>
              <a:t>（</a:t>
            </a:r>
            <a:r>
              <a:rPr lang="en-US" altLang="zh-CN" sz="3600" b="1" dirty="0">
                <a:ea typeface="宋体" pitchFamily="2" charset="-122"/>
              </a:rPr>
              <a:t>2</a:t>
            </a:r>
            <a:r>
              <a:rPr lang="zh-CN" altLang="en-US" sz="3600" b="1" dirty="0">
                <a:ea typeface="宋体" pitchFamily="2" charset="-122"/>
              </a:rPr>
              <a:t>）精确检索</a:t>
            </a:r>
            <a:r>
              <a:rPr lang="en-US" altLang="zh-CN" sz="3600" b="1" dirty="0">
                <a:ea typeface="宋体" pitchFamily="2" charset="-122"/>
              </a:rPr>
              <a:t>(</a:t>
            </a:r>
            <a:r>
              <a:rPr lang="zh-CN" altLang="en-US" sz="3600" b="1" dirty="0">
                <a:ea typeface="宋体" pitchFamily="2" charset="-122"/>
              </a:rPr>
              <a:t>高级检索</a:t>
            </a:r>
            <a:r>
              <a:rPr lang="en-US" altLang="zh-CN" sz="3600" b="1" dirty="0">
                <a:ea typeface="宋体" pitchFamily="2" charset="-122"/>
              </a:rPr>
              <a:t>)</a:t>
            </a:r>
            <a:br>
              <a:rPr lang="zh-CN" altLang="en-US" sz="3600" b="1" dirty="0">
                <a:ea typeface="宋体" pitchFamily="2" charset="-122"/>
              </a:rPr>
            </a:br>
            <a:r>
              <a:rPr lang="en-US" altLang="zh-CN" sz="3600" b="1" dirty="0">
                <a:ea typeface="宋体" pitchFamily="2" charset="-122"/>
              </a:rPr>
              <a:t>Advanced Search</a:t>
            </a:r>
            <a:br>
              <a:rPr lang="en-US" altLang="zh-CN" sz="3600" b="1" dirty="0">
                <a:ea typeface="宋体" pitchFamily="2" charset="-122"/>
              </a:rPr>
            </a:br>
            <a:br>
              <a:rPr lang="en-US" altLang="zh-CN" sz="3600" dirty="0">
                <a:ea typeface="宋体" pitchFamily="2" charset="-122"/>
              </a:rPr>
            </a:br>
            <a:r>
              <a:rPr lang="zh-CN" altLang="en-US" sz="3600" dirty="0">
                <a:ea typeface="宋体" pitchFamily="2" charset="-122"/>
              </a:rPr>
              <a:t>关于中美之间的有关“</a:t>
            </a:r>
            <a:r>
              <a:rPr lang="en-US" altLang="zh-CN" sz="3600" dirty="0">
                <a:ea typeface="宋体" pitchFamily="2" charset="-122"/>
              </a:rPr>
              <a:t>TRIPS</a:t>
            </a:r>
            <a:r>
              <a:rPr lang="zh-CN" altLang="en-US" sz="3600" dirty="0">
                <a:ea typeface="宋体" pitchFamily="2" charset="-122"/>
              </a:rPr>
              <a:t>”协议中的“集成电路”的“知识产权”问题的研究</a:t>
            </a:r>
            <a:br>
              <a:rPr lang="en-US" altLang="zh-CN" sz="3600" dirty="0">
                <a:ea typeface="宋体" pitchFamily="2" charset="-122"/>
              </a:rPr>
            </a:br>
            <a:br>
              <a:rPr lang="en-US" altLang="zh-CN" sz="3600" dirty="0">
                <a:ea typeface="宋体" pitchFamily="2" charset="-122"/>
              </a:rPr>
            </a:br>
            <a:r>
              <a:rPr lang="zh-CN" altLang="en-US" sz="3600" dirty="0">
                <a:ea typeface="宋体" pitchFamily="2" charset="-122"/>
              </a:rPr>
              <a:t>关键词：中国、美国、</a:t>
            </a:r>
            <a:r>
              <a:rPr lang="en-US" altLang="zh-CN" sz="3600" dirty="0">
                <a:ea typeface="宋体" pitchFamily="2" charset="-122"/>
              </a:rPr>
              <a:t>TRIPS</a:t>
            </a:r>
            <a:r>
              <a:rPr lang="zh-CN" altLang="en-US" sz="3600" dirty="0">
                <a:ea typeface="宋体" pitchFamily="2" charset="-122"/>
              </a:rPr>
              <a:t>、集成电路、知识产权</a:t>
            </a:r>
            <a:br>
              <a:rPr lang="en-US" altLang="zh-CN" sz="3600" dirty="0">
                <a:ea typeface="宋体" pitchFamily="2" charset="-122"/>
              </a:rPr>
            </a:br>
            <a:endParaRPr lang="zh-CN" altLang="en-US" sz="3600" dirty="0">
              <a:ea typeface="宋体" pitchFamily="2" charset="-122"/>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边形 10"/>
          <p:cNvSpPr/>
          <p:nvPr/>
        </p:nvSpPr>
        <p:spPr>
          <a:xfrm>
            <a:off x="-252536" y="332656"/>
            <a:ext cx="1071570" cy="428628"/>
          </a:xfrm>
          <a:prstGeom prst="homePlate">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华文楷体" pitchFamily="2" charset="-122"/>
                <a:ea typeface="华文楷体" pitchFamily="2" charset="-122"/>
              </a:rPr>
              <a:t>点击</a:t>
            </a:r>
          </a:p>
        </p:txBody>
      </p:sp>
      <p:sp>
        <p:nvSpPr>
          <p:cNvPr id="15" name="Rectangle 2"/>
          <p:cNvSpPr txBox="1">
            <a:spLocks noChangeArrowheads="1"/>
          </p:cNvSpPr>
          <p:nvPr/>
        </p:nvSpPr>
        <p:spPr>
          <a:xfrm>
            <a:off x="899592" y="260648"/>
            <a:ext cx="6248400" cy="631825"/>
          </a:xfrm>
          <a:prstGeom prst="rect">
            <a:avLst/>
          </a:prstGeom>
          <a:ln w="19050">
            <a:solidFill>
              <a:srgbClr val="FF0066"/>
            </a:solidFill>
            <a:miter lim="800000"/>
            <a:headEnd/>
            <a:tailEnd/>
          </a:ln>
        </p:spPr>
        <p:txBody>
          <a:bodyPr/>
          <a:lstStyle>
            <a:lvl1pPr algn="ctr" rtl="0" eaLnBrk="0" fontAlgn="base" hangingPunct="0">
              <a:spcBef>
                <a:spcPct val="0"/>
              </a:spcBef>
              <a:spcAft>
                <a:spcPct val="0"/>
              </a:spcAft>
              <a:defRPr sz="4000" b="1">
                <a:solidFill>
                  <a:schemeClr val="folHlink"/>
                </a:solidFill>
                <a:latin typeface="+mj-lt"/>
                <a:ea typeface="+mj-ea"/>
                <a:cs typeface="+mj-cs"/>
              </a:defRPr>
            </a:lvl1pPr>
            <a:lvl2pPr algn="ctr" rtl="0" eaLnBrk="0" fontAlgn="base" hangingPunct="0">
              <a:spcBef>
                <a:spcPct val="0"/>
              </a:spcBef>
              <a:spcAft>
                <a:spcPct val="0"/>
              </a:spcAft>
              <a:defRPr sz="4000" b="1">
                <a:solidFill>
                  <a:schemeClr val="folHlink"/>
                </a:solidFill>
                <a:latin typeface="Accord SF" pitchFamily="2" charset="0"/>
              </a:defRPr>
            </a:lvl2pPr>
            <a:lvl3pPr algn="ctr" rtl="0" eaLnBrk="0" fontAlgn="base" hangingPunct="0">
              <a:spcBef>
                <a:spcPct val="0"/>
              </a:spcBef>
              <a:spcAft>
                <a:spcPct val="0"/>
              </a:spcAft>
              <a:defRPr sz="4000" b="1">
                <a:solidFill>
                  <a:schemeClr val="folHlink"/>
                </a:solidFill>
                <a:latin typeface="Accord SF" pitchFamily="2" charset="0"/>
              </a:defRPr>
            </a:lvl3pPr>
            <a:lvl4pPr algn="ctr" rtl="0" eaLnBrk="0" fontAlgn="base" hangingPunct="0">
              <a:spcBef>
                <a:spcPct val="0"/>
              </a:spcBef>
              <a:spcAft>
                <a:spcPct val="0"/>
              </a:spcAft>
              <a:defRPr sz="4000" b="1">
                <a:solidFill>
                  <a:schemeClr val="folHlink"/>
                </a:solidFill>
                <a:latin typeface="Accord SF" pitchFamily="2" charset="0"/>
              </a:defRPr>
            </a:lvl4pPr>
            <a:lvl5pPr algn="ctr" rtl="0" eaLnBrk="0" fontAlgn="base" hangingPunct="0">
              <a:spcBef>
                <a:spcPct val="0"/>
              </a:spcBef>
              <a:spcAft>
                <a:spcPct val="0"/>
              </a:spcAft>
              <a:defRPr sz="4000" b="1">
                <a:solidFill>
                  <a:schemeClr val="folHlink"/>
                </a:solidFill>
                <a:latin typeface="Accord SF" pitchFamily="2" charset="0"/>
              </a:defRPr>
            </a:lvl5pPr>
            <a:lvl6pPr marL="457200" algn="ctr" rtl="0" fontAlgn="base">
              <a:spcBef>
                <a:spcPct val="0"/>
              </a:spcBef>
              <a:spcAft>
                <a:spcPct val="0"/>
              </a:spcAft>
              <a:defRPr sz="4000" b="1">
                <a:solidFill>
                  <a:schemeClr val="folHlink"/>
                </a:solidFill>
                <a:latin typeface="Accord SF" pitchFamily="2" charset="0"/>
              </a:defRPr>
            </a:lvl6pPr>
            <a:lvl7pPr marL="914400" algn="ctr" rtl="0" fontAlgn="base">
              <a:spcBef>
                <a:spcPct val="0"/>
              </a:spcBef>
              <a:spcAft>
                <a:spcPct val="0"/>
              </a:spcAft>
              <a:defRPr sz="4000" b="1">
                <a:solidFill>
                  <a:schemeClr val="folHlink"/>
                </a:solidFill>
                <a:latin typeface="Accord SF" pitchFamily="2" charset="0"/>
              </a:defRPr>
            </a:lvl7pPr>
            <a:lvl8pPr marL="1371600" algn="ctr" rtl="0" fontAlgn="base">
              <a:spcBef>
                <a:spcPct val="0"/>
              </a:spcBef>
              <a:spcAft>
                <a:spcPct val="0"/>
              </a:spcAft>
              <a:defRPr sz="4000" b="1">
                <a:solidFill>
                  <a:schemeClr val="folHlink"/>
                </a:solidFill>
                <a:latin typeface="Accord SF" pitchFamily="2" charset="0"/>
              </a:defRPr>
            </a:lvl8pPr>
            <a:lvl9pPr marL="1828800" algn="ctr" rtl="0" fontAlgn="base">
              <a:spcBef>
                <a:spcPct val="0"/>
              </a:spcBef>
              <a:spcAft>
                <a:spcPct val="0"/>
              </a:spcAft>
              <a:defRPr sz="4000" b="1">
                <a:solidFill>
                  <a:schemeClr val="folHlink"/>
                </a:solidFill>
                <a:latin typeface="Accord SF" pitchFamily="2" charset="0"/>
              </a:defRPr>
            </a:lvl9pPr>
          </a:lstStyle>
          <a:p>
            <a:pPr eaLnBrk="1" hangingPunct="1"/>
            <a:r>
              <a:rPr lang="zh-CN" altLang="en-US" sz="3000" kern="0">
                <a:ea typeface="宋体" pitchFamily="2" charset="-122"/>
              </a:rPr>
              <a:t>精确检索第一步：输入检索词</a:t>
            </a:r>
          </a:p>
        </p:txBody>
      </p:sp>
      <p:pic>
        <p:nvPicPr>
          <p:cNvPr id="1026" name="Picture 2"/>
          <p:cNvPicPr>
            <a:picLocks noChangeAspect="1" noChangeArrowheads="1"/>
          </p:cNvPicPr>
          <p:nvPr/>
        </p:nvPicPr>
        <p:blipFill>
          <a:blip r:embed="rId2" cstate="print"/>
          <a:srcRect/>
          <a:stretch>
            <a:fillRect/>
          </a:stretch>
        </p:blipFill>
        <p:spPr bwMode="auto">
          <a:xfrm>
            <a:off x="200910" y="1412776"/>
            <a:ext cx="8547554" cy="5112568"/>
          </a:xfrm>
          <a:prstGeom prst="rect">
            <a:avLst/>
          </a:prstGeom>
          <a:noFill/>
          <a:ln w="9525">
            <a:noFill/>
            <a:miter lim="800000"/>
            <a:headEnd/>
            <a:tailEnd/>
          </a:ln>
        </p:spPr>
      </p:pic>
    </p:spTree>
    <p:extLst>
      <p:ext uri="{BB962C8B-B14F-4D97-AF65-F5344CB8AC3E}">
        <p14:creationId xmlns:p14="http://schemas.microsoft.com/office/powerpoint/2010/main" val="3373943010"/>
      </p:ext>
    </p:extLst>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63" presetClass="path" presetSubtype="0" accel="50000" decel="50000" fill="hold" grpId="0" nodeType="afterEffect">
                                  <p:stCondLst>
                                    <p:cond delay="0"/>
                                  </p:stCondLst>
                                  <p:childTnLst>
                                    <p:animMotion origin="layout" path="M -0.0776 0.005 L -4.44444E-6 -1.11111E-6 " pathEditMode="relative" rAng="0" ptsTypes="AA">
                                      <p:cBhvr>
                                        <p:cTn id="9" dur="2000" fill="hold"/>
                                        <p:tgtEl>
                                          <p:spTgt spid="11"/>
                                        </p:tgtEl>
                                        <p:attrNameLst>
                                          <p:attrName>ppt_x</p:attrName>
                                          <p:attrName>ppt_y</p:attrName>
                                        </p:attrNameLst>
                                      </p:cBhvr>
                                      <p:rCtr x="3900" y="-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边形 10"/>
          <p:cNvSpPr/>
          <p:nvPr/>
        </p:nvSpPr>
        <p:spPr>
          <a:xfrm>
            <a:off x="-252536" y="332656"/>
            <a:ext cx="1071570" cy="428628"/>
          </a:xfrm>
          <a:prstGeom prst="homePlate">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华文楷体" pitchFamily="2" charset="-122"/>
                <a:ea typeface="华文楷体" pitchFamily="2" charset="-122"/>
              </a:rPr>
              <a:t>点击</a:t>
            </a:r>
          </a:p>
        </p:txBody>
      </p:sp>
      <p:sp>
        <p:nvSpPr>
          <p:cNvPr id="15" name="Rectangle 2"/>
          <p:cNvSpPr txBox="1">
            <a:spLocks noChangeArrowheads="1"/>
          </p:cNvSpPr>
          <p:nvPr/>
        </p:nvSpPr>
        <p:spPr>
          <a:xfrm>
            <a:off x="899592" y="260648"/>
            <a:ext cx="6248400" cy="631825"/>
          </a:xfrm>
          <a:prstGeom prst="rect">
            <a:avLst/>
          </a:prstGeom>
          <a:ln w="19050">
            <a:solidFill>
              <a:srgbClr val="FF0066"/>
            </a:solidFill>
            <a:miter lim="800000"/>
            <a:headEnd/>
            <a:tailEnd/>
          </a:ln>
        </p:spPr>
        <p:txBody>
          <a:bodyPr/>
          <a:lstStyle>
            <a:lvl1pPr algn="ctr" rtl="0" eaLnBrk="0" fontAlgn="base" hangingPunct="0">
              <a:spcBef>
                <a:spcPct val="0"/>
              </a:spcBef>
              <a:spcAft>
                <a:spcPct val="0"/>
              </a:spcAft>
              <a:defRPr sz="4000" b="1">
                <a:solidFill>
                  <a:schemeClr val="folHlink"/>
                </a:solidFill>
                <a:latin typeface="+mj-lt"/>
                <a:ea typeface="+mj-ea"/>
                <a:cs typeface="+mj-cs"/>
              </a:defRPr>
            </a:lvl1pPr>
            <a:lvl2pPr algn="ctr" rtl="0" eaLnBrk="0" fontAlgn="base" hangingPunct="0">
              <a:spcBef>
                <a:spcPct val="0"/>
              </a:spcBef>
              <a:spcAft>
                <a:spcPct val="0"/>
              </a:spcAft>
              <a:defRPr sz="4000" b="1">
                <a:solidFill>
                  <a:schemeClr val="folHlink"/>
                </a:solidFill>
                <a:latin typeface="Accord SF" pitchFamily="2" charset="0"/>
              </a:defRPr>
            </a:lvl2pPr>
            <a:lvl3pPr algn="ctr" rtl="0" eaLnBrk="0" fontAlgn="base" hangingPunct="0">
              <a:spcBef>
                <a:spcPct val="0"/>
              </a:spcBef>
              <a:spcAft>
                <a:spcPct val="0"/>
              </a:spcAft>
              <a:defRPr sz="4000" b="1">
                <a:solidFill>
                  <a:schemeClr val="folHlink"/>
                </a:solidFill>
                <a:latin typeface="Accord SF" pitchFamily="2" charset="0"/>
              </a:defRPr>
            </a:lvl3pPr>
            <a:lvl4pPr algn="ctr" rtl="0" eaLnBrk="0" fontAlgn="base" hangingPunct="0">
              <a:spcBef>
                <a:spcPct val="0"/>
              </a:spcBef>
              <a:spcAft>
                <a:spcPct val="0"/>
              </a:spcAft>
              <a:defRPr sz="4000" b="1">
                <a:solidFill>
                  <a:schemeClr val="folHlink"/>
                </a:solidFill>
                <a:latin typeface="Accord SF" pitchFamily="2" charset="0"/>
              </a:defRPr>
            </a:lvl4pPr>
            <a:lvl5pPr algn="ctr" rtl="0" eaLnBrk="0" fontAlgn="base" hangingPunct="0">
              <a:spcBef>
                <a:spcPct val="0"/>
              </a:spcBef>
              <a:spcAft>
                <a:spcPct val="0"/>
              </a:spcAft>
              <a:defRPr sz="4000" b="1">
                <a:solidFill>
                  <a:schemeClr val="folHlink"/>
                </a:solidFill>
                <a:latin typeface="Accord SF" pitchFamily="2" charset="0"/>
              </a:defRPr>
            </a:lvl5pPr>
            <a:lvl6pPr marL="457200" algn="ctr" rtl="0" fontAlgn="base">
              <a:spcBef>
                <a:spcPct val="0"/>
              </a:spcBef>
              <a:spcAft>
                <a:spcPct val="0"/>
              </a:spcAft>
              <a:defRPr sz="4000" b="1">
                <a:solidFill>
                  <a:schemeClr val="folHlink"/>
                </a:solidFill>
                <a:latin typeface="Accord SF" pitchFamily="2" charset="0"/>
              </a:defRPr>
            </a:lvl6pPr>
            <a:lvl7pPr marL="914400" algn="ctr" rtl="0" fontAlgn="base">
              <a:spcBef>
                <a:spcPct val="0"/>
              </a:spcBef>
              <a:spcAft>
                <a:spcPct val="0"/>
              </a:spcAft>
              <a:defRPr sz="4000" b="1">
                <a:solidFill>
                  <a:schemeClr val="folHlink"/>
                </a:solidFill>
                <a:latin typeface="Accord SF" pitchFamily="2" charset="0"/>
              </a:defRPr>
            </a:lvl7pPr>
            <a:lvl8pPr marL="1371600" algn="ctr" rtl="0" fontAlgn="base">
              <a:spcBef>
                <a:spcPct val="0"/>
              </a:spcBef>
              <a:spcAft>
                <a:spcPct val="0"/>
              </a:spcAft>
              <a:defRPr sz="4000" b="1">
                <a:solidFill>
                  <a:schemeClr val="folHlink"/>
                </a:solidFill>
                <a:latin typeface="Accord SF" pitchFamily="2" charset="0"/>
              </a:defRPr>
            </a:lvl8pPr>
            <a:lvl9pPr marL="1828800" algn="ctr" rtl="0" fontAlgn="base">
              <a:spcBef>
                <a:spcPct val="0"/>
              </a:spcBef>
              <a:spcAft>
                <a:spcPct val="0"/>
              </a:spcAft>
              <a:defRPr sz="4000" b="1">
                <a:solidFill>
                  <a:schemeClr val="folHlink"/>
                </a:solidFill>
                <a:latin typeface="Accord SF" pitchFamily="2" charset="0"/>
              </a:defRPr>
            </a:lvl9pPr>
          </a:lstStyle>
          <a:p>
            <a:pPr eaLnBrk="1" hangingPunct="1"/>
            <a:r>
              <a:rPr lang="zh-CN" altLang="en-US" sz="3000" kern="0">
                <a:ea typeface="宋体" pitchFamily="2" charset="-122"/>
              </a:rPr>
              <a:t>精确检索第一步：输入检索词</a:t>
            </a:r>
          </a:p>
        </p:txBody>
      </p:sp>
      <p:pic>
        <p:nvPicPr>
          <p:cNvPr id="2050" name="Picture 2"/>
          <p:cNvPicPr>
            <a:picLocks noChangeAspect="1" noChangeArrowheads="1"/>
          </p:cNvPicPr>
          <p:nvPr/>
        </p:nvPicPr>
        <p:blipFill>
          <a:blip r:embed="rId2" cstate="print"/>
          <a:srcRect/>
          <a:stretch>
            <a:fillRect/>
          </a:stretch>
        </p:blipFill>
        <p:spPr bwMode="auto">
          <a:xfrm>
            <a:off x="395536" y="1340768"/>
            <a:ext cx="8280920" cy="5040560"/>
          </a:xfrm>
          <a:prstGeom prst="rect">
            <a:avLst/>
          </a:prstGeom>
          <a:noFill/>
          <a:ln w="9525">
            <a:noFill/>
            <a:miter lim="800000"/>
            <a:headEnd/>
            <a:tailEnd/>
          </a:ln>
        </p:spPr>
      </p:pic>
    </p:spTree>
    <p:extLst>
      <p:ext uri="{BB962C8B-B14F-4D97-AF65-F5344CB8AC3E}">
        <p14:creationId xmlns:p14="http://schemas.microsoft.com/office/powerpoint/2010/main" val="3373943010"/>
      </p:ext>
    </p:extLst>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63" presetClass="path" presetSubtype="0" accel="50000" decel="50000" fill="hold" grpId="0" nodeType="afterEffect">
                                  <p:stCondLst>
                                    <p:cond delay="0"/>
                                  </p:stCondLst>
                                  <p:childTnLst>
                                    <p:animMotion origin="layout" path="M -0.0776 0.005 L -4.44444E-6 -1.11111E-6 " pathEditMode="relative" rAng="0" ptsTypes="AA">
                                      <p:cBhvr>
                                        <p:cTn id="9" dur="2000" fill="hold"/>
                                        <p:tgtEl>
                                          <p:spTgt spid="11"/>
                                        </p:tgtEl>
                                        <p:attrNameLst>
                                          <p:attrName>ppt_x</p:attrName>
                                          <p:attrName>ppt_y</p:attrName>
                                        </p:attrNameLst>
                                      </p:cBhvr>
                                      <p:rCtr x="3900" y="-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123728" y="332656"/>
            <a:ext cx="4906963" cy="631825"/>
          </a:xfrm>
          <a:ln w="19050">
            <a:solidFill>
              <a:srgbClr val="FF0066"/>
            </a:solidFill>
            <a:miter lim="800000"/>
            <a:headEnd/>
            <a:tailEnd/>
          </a:ln>
        </p:spPr>
        <p:txBody>
          <a:bodyPr/>
          <a:lstStyle/>
          <a:p>
            <a:pPr eaLnBrk="1" hangingPunct="1"/>
            <a:r>
              <a:rPr lang="zh-CN" altLang="en-US" sz="3400">
                <a:ea typeface="宋体" pitchFamily="2" charset="-122"/>
              </a:rPr>
              <a:t>检索结果</a:t>
            </a:r>
          </a:p>
        </p:txBody>
      </p:sp>
      <p:pic>
        <p:nvPicPr>
          <p:cNvPr id="3074" name="Picture 2"/>
          <p:cNvPicPr>
            <a:picLocks noChangeAspect="1" noChangeArrowheads="1"/>
          </p:cNvPicPr>
          <p:nvPr/>
        </p:nvPicPr>
        <p:blipFill>
          <a:blip r:embed="rId2" cstate="print"/>
          <a:srcRect/>
          <a:stretch>
            <a:fillRect/>
          </a:stretch>
        </p:blipFill>
        <p:spPr bwMode="auto">
          <a:xfrm>
            <a:off x="1" y="1196752"/>
            <a:ext cx="9144000" cy="5661248"/>
          </a:xfrm>
          <a:prstGeom prst="rect">
            <a:avLst/>
          </a:prstGeom>
          <a:noFill/>
          <a:ln w="9525">
            <a:noFill/>
            <a:miter lim="800000"/>
            <a:headEnd/>
            <a:tailEnd/>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59632" y="779934"/>
            <a:ext cx="6491288" cy="704850"/>
          </a:xfrm>
        </p:spPr>
        <p:txBody>
          <a:bodyPr/>
          <a:lstStyle/>
          <a:p>
            <a:pPr eaLnBrk="1" hangingPunct="1"/>
            <a:r>
              <a:rPr lang="en-US" altLang="zh-CN" sz="3200" b="1" dirty="0" err="1">
                <a:ea typeface="宋体" pitchFamily="2" charset="-122"/>
              </a:rPr>
              <a:t>HeinOnline</a:t>
            </a:r>
            <a:r>
              <a:rPr lang="zh-CN" altLang="en-US" sz="3200" b="1" dirty="0">
                <a:ea typeface="宋体" pitchFamily="2" charset="-122"/>
              </a:rPr>
              <a:t>数据库特点</a:t>
            </a:r>
          </a:p>
        </p:txBody>
      </p:sp>
      <p:sp>
        <p:nvSpPr>
          <p:cNvPr id="365571" name="Rectangle 3"/>
          <p:cNvSpPr>
            <a:spLocks noGrp="1" noChangeArrowheads="1"/>
          </p:cNvSpPr>
          <p:nvPr>
            <p:ph type="body" idx="1"/>
          </p:nvPr>
        </p:nvSpPr>
        <p:spPr>
          <a:xfrm>
            <a:off x="0" y="1772816"/>
            <a:ext cx="8858280" cy="4824536"/>
          </a:xfrm>
        </p:spPr>
        <p:txBody>
          <a:bodyPr>
            <a:normAutofit fontScale="92500"/>
          </a:bodyPr>
          <a:lstStyle/>
          <a:p>
            <a:pPr marL="1004888" lvl="1" indent="-660400" eaLnBrk="1" hangingPunct="1">
              <a:buFontTx/>
              <a:buBlip>
                <a:blip r:embed="rId3"/>
              </a:buBlip>
            </a:pPr>
            <a:r>
              <a:rPr lang="en-US" altLang="zh-CN" sz="2600" dirty="0">
                <a:ea typeface="宋体" pitchFamily="2" charset="-122"/>
              </a:rPr>
              <a:t>2700</a:t>
            </a:r>
            <a:r>
              <a:rPr lang="zh-CN" altLang="en-US" sz="2600" dirty="0">
                <a:ea typeface="宋体" pitchFamily="2" charset="-122"/>
              </a:rPr>
              <a:t>余种全球核心法学期刊，绝大部分可以回溯到创刊号</a:t>
            </a:r>
          </a:p>
          <a:p>
            <a:pPr marL="1004888" lvl="1" indent="-660400" eaLnBrk="1" hangingPunct="1">
              <a:buFontTx/>
              <a:buBlip>
                <a:blip r:embed="rId3"/>
              </a:buBlip>
            </a:pPr>
            <a:r>
              <a:rPr lang="zh-CN" altLang="en-US" sz="2600" dirty="0">
                <a:ea typeface="宋体" pitchFamily="2" charset="-122"/>
              </a:rPr>
              <a:t>全球排名前</a:t>
            </a:r>
            <a:r>
              <a:rPr lang="en-US" altLang="zh-CN" sz="2600" dirty="0">
                <a:ea typeface="宋体" pitchFamily="2" charset="-122"/>
              </a:rPr>
              <a:t>500</a:t>
            </a:r>
            <a:r>
              <a:rPr lang="zh-CN" altLang="en-US" sz="2600" dirty="0">
                <a:ea typeface="宋体" pitchFamily="2" charset="-122"/>
              </a:rPr>
              <a:t>的核心法学期刊，</a:t>
            </a:r>
            <a:r>
              <a:rPr lang="en-US" altLang="zh-CN" sz="2600" dirty="0" err="1">
                <a:ea typeface="宋体" pitchFamily="2" charset="-122"/>
              </a:rPr>
              <a:t>HeinOnline</a:t>
            </a:r>
            <a:r>
              <a:rPr lang="zh-CN" altLang="en-US" sz="2600" dirty="0">
                <a:ea typeface="宋体" pitchFamily="2" charset="-122"/>
              </a:rPr>
              <a:t>均收录，且都可以回溯到创刊号</a:t>
            </a:r>
          </a:p>
          <a:p>
            <a:pPr marL="1004888" lvl="1" indent="-660400" eaLnBrk="1" hangingPunct="1">
              <a:buFontTx/>
              <a:buBlip>
                <a:blip r:embed="rId3"/>
              </a:buBlip>
            </a:pPr>
            <a:r>
              <a:rPr lang="zh-CN" altLang="en-US" sz="2600" dirty="0">
                <a:solidFill>
                  <a:srgbClr val="FF0000"/>
                </a:solidFill>
                <a:ea typeface="宋体" pitchFamily="2" charset="-122"/>
              </a:rPr>
              <a:t>期刊最早可以回溯到</a:t>
            </a:r>
            <a:r>
              <a:rPr lang="en-US" altLang="zh-CN" sz="2600" dirty="0">
                <a:solidFill>
                  <a:srgbClr val="FF0000"/>
                </a:solidFill>
                <a:ea typeface="宋体" pitchFamily="2" charset="-122"/>
              </a:rPr>
              <a:t>1788</a:t>
            </a:r>
            <a:r>
              <a:rPr lang="zh-CN" altLang="en-US" sz="2600" dirty="0">
                <a:solidFill>
                  <a:srgbClr val="FF0000"/>
                </a:solidFill>
                <a:ea typeface="宋体" pitchFamily="2" charset="-122"/>
              </a:rPr>
              <a:t>年，大部分期刊收录到当前期</a:t>
            </a:r>
          </a:p>
          <a:p>
            <a:pPr marL="1004888" lvl="1" indent="-660400" eaLnBrk="1" hangingPunct="1">
              <a:buFontTx/>
              <a:buBlip>
                <a:blip r:embed="rId3"/>
              </a:buBlip>
            </a:pPr>
            <a:r>
              <a:rPr lang="zh-CN" altLang="en-US" sz="2600" dirty="0">
                <a:ea typeface="宋体" pitchFamily="2" charset="-122"/>
              </a:rPr>
              <a:t>法学各学科排名前</a:t>
            </a:r>
            <a:r>
              <a:rPr lang="en-US" altLang="zh-CN" sz="2600" dirty="0">
                <a:ea typeface="宋体" pitchFamily="2" charset="-122"/>
              </a:rPr>
              <a:t>20</a:t>
            </a:r>
            <a:r>
              <a:rPr lang="zh-CN" altLang="en-US" sz="2600" dirty="0">
                <a:ea typeface="宋体" pitchFamily="2" charset="-122"/>
              </a:rPr>
              <a:t>的核心期刊基本收录</a:t>
            </a:r>
            <a:endParaRPr lang="en-US" altLang="zh-CN" sz="2600" dirty="0">
              <a:ea typeface="宋体" pitchFamily="2" charset="-122"/>
            </a:endParaRPr>
          </a:p>
          <a:p>
            <a:pPr marL="1004888" lvl="1" indent="-660400" eaLnBrk="1" hangingPunct="1">
              <a:buFontTx/>
              <a:buBlip>
                <a:blip r:embed="rId3"/>
              </a:buBlip>
            </a:pPr>
            <a:r>
              <a:rPr lang="zh-CN" altLang="en-US" sz="2600" dirty="0">
                <a:ea typeface="宋体" pitchFamily="2" charset="-122"/>
              </a:rPr>
              <a:t>收录</a:t>
            </a:r>
            <a:r>
              <a:rPr lang="en-US" altLang="zh-CN" sz="2600" dirty="0">
                <a:ea typeface="宋体" pitchFamily="2" charset="-122"/>
              </a:rPr>
              <a:t>SSCI</a:t>
            </a:r>
            <a:r>
              <a:rPr lang="zh-CN" altLang="en-US" sz="2600" dirty="0">
                <a:ea typeface="宋体" pitchFamily="2" charset="-122"/>
              </a:rPr>
              <a:t>可检索的法学期刊</a:t>
            </a:r>
            <a:r>
              <a:rPr lang="en-US" altLang="zh-CN" sz="2600" dirty="0">
                <a:ea typeface="宋体" pitchFamily="2" charset="-122"/>
              </a:rPr>
              <a:t>100</a:t>
            </a:r>
            <a:r>
              <a:rPr lang="zh-CN" altLang="en-US" sz="2600" dirty="0">
                <a:ea typeface="宋体" pitchFamily="2" charset="-122"/>
              </a:rPr>
              <a:t>余种，同行评审的期刊</a:t>
            </a:r>
            <a:r>
              <a:rPr lang="en-US" altLang="zh-CN" sz="2600" dirty="0">
                <a:ea typeface="宋体" pitchFamily="2" charset="-122"/>
              </a:rPr>
              <a:t>500</a:t>
            </a:r>
            <a:r>
              <a:rPr lang="zh-CN" altLang="en-US" sz="2600" dirty="0">
                <a:ea typeface="宋体" pitchFamily="2" charset="-122"/>
              </a:rPr>
              <a:t>多种</a:t>
            </a:r>
          </a:p>
          <a:p>
            <a:pPr marL="1004888" lvl="1" indent="-660400" eaLnBrk="1" hangingPunct="1">
              <a:buFontTx/>
              <a:buBlip>
                <a:blip r:embed="rId3"/>
              </a:buBlip>
            </a:pPr>
            <a:r>
              <a:rPr lang="zh-CN" altLang="en-US" sz="2600" dirty="0">
                <a:ea typeface="宋体" pitchFamily="2" charset="-122"/>
              </a:rPr>
              <a:t>超过</a:t>
            </a:r>
            <a:r>
              <a:rPr lang="en-US" altLang="zh-CN" sz="2600" dirty="0">
                <a:ea typeface="宋体" pitchFamily="2" charset="-122"/>
              </a:rPr>
              <a:t>13000</a:t>
            </a:r>
            <a:r>
              <a:rPr lang="zh-CN" altLang="en-US" sz="2600" dirty="0">
                <a:ea typeface="宋体" pitchFamily="2" charset="-122"/>
              </a:rPr>
              <a:t>多部学术著作和书籍</a:t>
            </a:r>
            <a:endParaRPr lang="en-US" altLang="zh-CN" sz="2600" dirty="0">
              <a:ea typeface="宋体" pitchFamily="2" charset="-122"/>
            </a:endParaRPr>
          </a:p>
          <a:p>
            <a:pPr marL="1004888" lvl="1" indent="-660400" eaLnBrk="1" hangingPunct="1">
              <a:buFontTx/>
              <a:buBlip>
                <a:blip r:embed="rId3"/>
              </a:buBlip>
            </a:pPr>
            <a:r>
              <a:rPr lang="zh-CN" altLang="en-US" sz="2600" dirty="0">
                <a:ea typeface="宋体" pitchFamily="2" charset="-122"/>
              </a:rPr>
              <a:t>收录美国及英联邦国家的几百万判例</a:t>
            </a:r>
            <a:endParaRPr lang="en-US" altLang="zh-CN" sz="2600" dirty="0">
              <a:ea typeface="宋体" pitchFamily="2" charset="-122"/>
            </a:endParaRPr>
          </a:p>
          <a:p>
            <a:pPr marL="1004888" lvl="1" indent="-660400" eaLnBrk="1" hangingPunct="1">
              <a:buFontTx/>
              <a:buBlip>
                <a:blip r:embed="rId3"/>
              </a:buBlip>
            </a:pPr>
            <a:r>
              <a:rPr lang="zh-CN" altLang="en-US" sz="2600" dirty="0">
                <a:ea typeface="宋体" pitchFamily="2" charset="-122"/>
              </a:rPr>
              <a:t>以美国为主的多个国家的法律法规</a:t>
            </a:r>
            <a:endParaRPr lang="en-US" altLang="zh-CN" sz="2600" dirty="0">
              <a:ea typeface="宋体" pitchFamily="2" charset="-122"/>
            </a:endParaRPr>
          </a:p>
        </p:txBody>
      </p:sp>
    </p:spTree>
    <p:extLst>
      <p:ext uri="{BB962C8B-B14F-4D97-AF65-F5344CB8AC3E}">
        <p14:creationId xmlns:p14="http://schemas.microsoft.com/office/powerpoint/2010/main" val="592903101"/>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2118518" y="332656"/>
            <a:ext cx="4906963" cy="631825"/>
          </a:xfrm>
          <a:ln w="19050">
            <a:solidFill>
              <a:srgbClr val="FF0066"/>
            </a:solidFill>
            <a:miter lim="800000"/>
            <a:headEnd/>
            <a:tailEnd/>
          </a:ln>
        </p:spPr>
        <p:txBody>
          <a:bodyPr/>
          <a:lstStyle/>
          <a:p>
            <a:pPr eaLnBrk="1" hangingPunct="1"/>
            <a:r>
              <a:rPr lang="zh-CN" altLang="en-US" sz="3400">
                <a:ea typeface="宋体" pitchFamily="2" charset="-122"/>
              </a:rPr>
              <a:t>精确检索</a:t>
            </a:r>
          </a:p>
        </p:txBody>
      </p:sp>
      <p:pic>
        <p:nvPicPr>
          <p:cNvPr id="8192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85863"/>
            <a:ext cx="9144000" cy="567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004218" y="908720"/>
            <a:ext cx="4906963" cy="631825"/>
          </a:xfrm>
          <a:ln w="19050">
            <a:noFill/>
            <a:miter lim="800000"/>
            <a:headEnd/>
            <a:tailEnd/>
          </a:ln>
        </p:spPr>
        <p:txBody>
          <a:bodyPr>
            <a:noAutofit/>
          </a:bodyPr>
          <a:lstStyle/>
          <a:p>
            <a:pPr eaLnBrk="1" hangingPunct="1"/>
            <a:r>
              <a:rPr lang="zh-CN" altLang="en-US" sz="4000" b="1" dirty="0">
                <a:ea typeface="宋体" pitchFamily="2" charset="-122"/>
              </a:rPr>
              <a:t>检索小技巧</a:t>
            </a:r>
          </a:p>
        </p:txBody>
      </p:sp>
      <p:sp>
        <p:nvSpPr>
          <p:cNvPr id="5" name="Text Box 5"/>
          <p:cNvSpPr txBox="1">
            <a:spLocks noChangeArrowheads="1"/>
          </p:cNvSpPr>
          <p:nvPr/>
        </p:nvSpPr>
        <p:spPr bwMode="auto">
          <a:xfrm>
            <a:off x="611560" y="1916832"/>
            <a:ext cx="806489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zh-CN" sz="2800" dirty="0">
                <a:ea typeface="宋体" pitchFamily="2" charset="-122"/>
              </a:rPr>
              <a:t>1</a:t>
            </a:r>
            <a:r>
              <a:rPr lang="zh-CN" altLang="en-US" sz="2800" dirty="0">
                <a:ea typeface="宋体" pitchFamily="2" charset="-122"/>
              </a:rPr>
              <a:t>、如果只有一个特定的关键词，建议可以在文章的题名（</a:t>
            </a:r>
            <a:r>
              <a:rPr lang="en-US" altLang="zh-CN" sz="2800" dirty="0">
                <a:ea typeface="宋体" pitchFamily="2" charset="-122"/>
              </a:rPr>
              <a:t>Article Title</a:t>
            </a:r>
            <a:r>
              <a:rPr lang="zh-CN" altLang="en-US" sz="2800" dirty="0">
                <a:ea typeface="宋体" pitchFamily="2" charset="-122"/>
              </a:rPr>
              <a:t>）中间找；</a:t>
            </a:r>
          </a:p>
          <a:p>
            <a:pPr eaLnBrk="1" hangingPunct="1">
              <a:spcBef>
                <a:spcPct val="50000"/>
              </a:spcBef>
            </a:pPr>
            <a:r>
              <a:rPr lang="en-US" altLang="zh-CN" sz="2800" dirty="0">
                <a:ea typeface="宋体" pitchFamily="2" charset="-122"/>
              </a:rPr>
              <a:t>2</a:t>
            </a:r>
            <a:r>
              <a:rPr lang="zh-CN" altLang="en-US" sz="2800" dirty="0">
                <a:ea typeface="宋体" pitchFamily="2" charset="-122"/>
              </a:rPr>
              <a:t>、如果有</a:t>
            </a:r>
            <a:r>
              <a:rPr lang="en-US" altLang="zh-CN" sz="2800" dirty="0">
                <a:ea typeface="宋体" pitchFamily="2" charset="-122"/>
              </a:rPr>
              <a:t>2~3</a:t>
            </a:r>
            <a:r>
              <a:rPr lang="zh-CN" altLang="en-US" sz="2800" dirty="0">
                <a:ea typeface="宋体" pitchFamily="2" charset="-122"/>
              </a:rPr>
              <a:t>个关键词，建议可以统一设定在全文</a:t>
            </a:r>
            <a:r>
              <a:rPr lang="en-US" altLang="zh-CN" sz="2800" dirty="0">
                <a:ea typeface="宋体" pitchFamily="2" charset="-122"/>
              </a:rPr>
              <a:t>(Text) </a:t>
            </a:r>
            <a:r>
              <a:rPr lang="zh-CN" altLang="en-US" sz="2800" dirty="0">
                <a:ea typeface="宋体" pitchFamily="2" charset="-122"/>
              </a:rPr>
              <a:t>中间找 ；</a:t>
            </a:r>
          </a:p>
          <a:p>
            <a:pPr eaLnBrk="1" hangingPunct="1">
              <a:spcBef>
                <a:spcPct val="50000"/>
              </a:spcBef>
            </a:pPr>
            <a:r>
              <a:rPr lang="en-US" altLang="zh-CN" sz="2800" dirty="0">
                <a:ea typeface="宋体" pitchFamily="2" charset="-122"/>
              </a:rPr>
              <a:t>3</a:t>
            </a:r>
            <a:r>
              <a:rPr lang="zh-CN" altLang="en-US" sz="2800" dirty="0">
                <a:ea typeface="宋体" pitchFamily="2" charset="-122"/>
              </a:rPr>
              <a:t>、如果知道作者的名字，建议可以用作者</a:t>
            </a:r>
            <a:r>
              <a:rPr lang="en-US" altLang="zh-CN" sz="2800" dirty="0">
                <a:ea typeface="宋体" pitchFamily="2" charset="-122"/>
              </a:rPr>
              <a:t>(Author /Creator)</a:t>
            </a:r>
            <a:r>
              <a:rPr lang="zh-CN" altLang="en-US" sz="2800" dirty="0">
                <a:ea typeface="宋体" pitchFamily="2" charset="-122"/>
              </a:rPr>
              <a:t>找；</a:t>
            </a:r>
          </a:p>
          <a:p>
            <a:pPr eaLnBrk="1" hangingPunct="1">
              <a:spcBef>
                <a:spcPct val="50000"/>
              </a:spcBef>
            </a:pPr>
            <a:r>
              <a:rPr lang="en-US" altLang="zh-CN" sz="2800" dirty="0">
                <a:ea typeface="宋体" pitchFamily="2" charset="-122"/>
              </a:rPr>
              <a:t>4</a:t>
            </a:r>
            <a:r>
              <a:rPr lang="zh-CN" altLang="en-US" sz="2800" dirty="0">
                <a:ea typeface="宋体" pitchFamily="2" charset="-122"/>
              </a:rPr>
              <a:t>、熟能生巧；</a:t>
            </a:r>
          </a:p>
          <a:p>
            <a:pPr eaLnBrk="1" hangingPunct="1">
              <a:spcBef>
                <a:spcPct val="50000"/>
              </a:spcBef>
            </a:pPr>
            <a:r>
              <a:rPr lang="en-US" altLang="zh-CN" sz="2800" dirty="0">
                <a:ea typeface="宋体" pitchFamily="2" charset="-122"/>
              </a:rPr>
              <a:t>5</a:t>
            </a:r>
            <a:r>
              <a:rPr lang="zh-CN" altLang="en-US" sz="2800" dirty="0">
                <a:ea typeface="宋体" pitchFamily="2" charset="-122"/>
              </a:rPr>
              <a:t>、做研究最重要的是思路，检索只是纯技术问题</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11188" y="476250"/>
            <a:ext cx="6265862" cy="1139825"/>
          </a:xfrm>
        </p:spPr>
        <p:txBody>
          <a:bodyPr>
            <a:normAutofit fontScale="90000"/>
          </a:bodyPr>
          <a:lstStyle/>
          <a:p>
            <a:pPr eaLnBrk="1" hangingPunct="1"/>
            <a:r>
              <a:rPr lang="en-US" altLang="zh-CN" sz="3200" b="0" dirty="0" err="1">
                <a:solidFill>
                  <a:srgbClr val="CC0000"/>
                </a:solidFill>
                <a:ea typeface="宋体" pitchFamily="2" charset="-122"/>
              </a:rPr>
              <a:t>HeinOnline</a:t>
            </a:r>
            <a:r>
              <a:rPr lang="zh-CN" altLang="en-US" sz="3200" b="0" dirty="0">
                <a:solidFill>
                  <a:srgbClr val="CC0000"/>
                </a:solidFill>
                <a:ea typeface="宋体" pitchFamily="2" charset="-122"/>
              </a:rPr>
              <a:t>数据库搜寻指令</a:t>
            </a:r>
            <a:br>
              <a:rPr lang="zh-CN" altLang="en-US" sz="3200" b="0" dirty="0">
                <a:solidFill>
                  <a:srgbClr val="CC0000"/>
                </a:solidFill>
                <a:ea typeface="宋体" pitchFamily="2" charset="-122"/>
              </a:rPr>
            </a:br>
            <a:r>
              <a:rPr lang="zh-CN" altLang="en-US" sz="3200" b="0" dirty="0">
                <a:solidFill>
                  <a:srgbClr val="CC0000"/>
                </a:solidFill>
                <a:ea typeface="宋体" pitchFamily="2" charset="-122"/>
              </a:rPr>
              <a:t>   </a:t>
            </a:r>
            <a:r>
              <a:rPr lang="en-US" altLang="zh-CN" sz="3200" b="0" dirty="0">
                <a:solidFill>
                  <a:srgbClr val="CC0000"/>
                </a:solidFill>
                <a:ea typeface="宋体" pitchFamily="2" charset="-122"/>
              </a:rPr>
              <a:t>——</a:t>
            </a:r>
            <a:r>
              <a:rPr lang="zh-CN" altLang="en-US" sz="3200" b="0" dirty="0">
                <a:solidFill>
                  <a:srgbClr val="CC0000"/>
                </a:solidFill>
                <a:ea typeface="宋体" pitchFamily="2" charset="-122"/>
              </a:rPr>
              <a:t>通用指令部分</a:t>
            </a:r>
            <a:br>
              <a:rPr lang="zh-CN" altLang="en-US" sz="3200" b="0" dirty="0">
                <a:solidFill>
                  <a:srgbClr val="CC0000"/>
                </a:solidFill>
                <a:ea typeface="宋体" pitchFamily="2" charset="-122"/>
              </a:rPr>
            </a:br>
            <a:endParaRPr lang="zh-CN" altLang="en-US" sz="3200" b="0" dirty="0">
              <a:solidFill>
                <a:srgbClr val="CC0000"/>
              </a:solidFill>
              <a:ea typeface="宋体" pitchFamily="2" charset="-122"/>
            </a:endParaRPr>
          </a:p>
        </p:txBody>
      </p:sp>
      <p:sp>
        <p:nvSpPr>
          <p:cNvPr id="523267" name="Rectangle 3"/>
          <p:cNvSpPr>
            <a:spLocks noGrp="1" noChangeArrowheads="1"/>
          </p:cNvSpPr>
          <p:nvPr>
            <p:ph type="body" sz="half" idx="1"/>
          </p:nvPr>
        </p:nvSpPr>
        <p:spPr>
          <a:xfrm>
            <a:off x="468313" y="2025650"/>
            <a:ext cx="4041775" cy="4281488"/>
          </a:xfrm>
        </p:spPr>
        <p:txBody>
          <a:bodyPr/>
          <a:lstStyle/>
          <a:p>
            <a:pPr algn="just" eaLnBrk="1" hangingPunct="1">
              <a:lnSpc>
                <a:spcPct val="90000"/>
              </a:lnSpc>
            </a:pPr>
            <a:r>
              <a:rPr lang="en-US" altLang="zh-CN" sz="2400" b="1" dirty="0">
                <a:ea typeface="宋体" pitchFamily="2" charset="-122"/>
              </a:rPr>
              <a:t>OR</a:t>
            </a:r>
            <a:r>
              <a:rPr lang="en-US" altLang="zh-CN" sz="2400" b="1" dirty="0">
                <a:solidFill>
                  <a:schemeClr val="accent2"/>
                </a:solidFill>
                <a:ea typeface="宋体" pitchFamily="2" charset="-122"/>
              </a:rPr>
              <a:t> </a:t>
            </a:r>
            <a:r>
              <a:rPr lang="zh-CN" altLang="en-US" sz="2400" dirty="0">
                <a:ea typeface="宋体" pitchFamily="2" charset="-122"/>
              </a:rPr>
              <a:t>用以连接关键字，可扩大搜寻的結果。</a:t>
            </a:r>
          </a:p>
          <a:p>
            <a:pPr algn="just" eaLnBrk="1" hangingPunct="1">
              <a:lnSpc>
                <a:spcPct val="90000"/>
              </a:lnSpc>
              <a:buFontTx/>
              <a:buNone/>
            </a:pPr>
            <a:r>
              <a:rPr lang="zh-CN" altLang="en-US" sz="2400" dirty="0">
                <a:ea typeface="宋体" pitchFamily="2" charset="-122"/>
              </a:rPr>
              <a:t>例如：</a:t>
            </a:r>
            <a:r>
              <a:rPr lang="zh-CN" altLang="en-GB" sz="2400" dirty="0">
                <a:ea typeface="宋体" pitchFamily="2" charset="-122"/>
              </a:rPr>
              <a:t>(</a:t>
            </a:r>
            <a:r>
              <a:rPr lang="en-GB" altLang="zh-CN" sz="2400" dirty="0">
                <a:ea typeface="宋体" pitchFamily="2" charset="-122"/>
              </a:rPr>
              <a:t>China</a:t>
            </a:r>
            <a:r>
              <a:rPr lang="zh-CN" altLang="en-GB" sz="2400" dirty="0">
                <a:ea typeface="宋体" pitchFamily="2" charset="-122"/>
              </a:rPr>
              <a:t>）</a:t>
            </a:r>
            <a:r>
              <a:rPr lang="en-US" altLang="zh-CN" sz="2400" b="1" i="1" dirty="0">
                <a:ea typeface="宋体" pitchFamily="2" charset="-122"/>
              </a:rPr>
              <a:t>OR</a:t>
            </a:r>
            <a:r>
              <a:rPr lang="en-US" altLang="zh-CN" sz="2400" dirty="0">
                <a:ea typeface="宋体" pitchFamily="2" charset="-122"/>
              </a:rPr>
              <a:t>（</a:t>
            </a:r>
            <a:r>
              <a:rPr lang="en-GB" altLang="zh-CN" sz="2400" dirty="0">
                <a:ea typeface="宋体" pitchFamily="2" charset="-122"/>
              </a:rPr>
              <a:t>antidumping）</a:t>
            </a:r>
          </a:p>
          <a:p>
            <a:pPr algn="just" eaLnBrk="1" hangingPunct="1">
              <a:lnSpc>
                <a:spcPct val="90000"/>
              </a:lnSpc>
              <a:buFontTx/>
              <a:buNone/>
            </a:pPr>
            <a:endParaRPr lang="en-US" altLang="zh-CN" sz="2400" dirty="0">
              <a:ea typeface="宋体" pitchFamily="2" charset="-122"/>
            </a:endParaRPr>
          </a:p>
          <a:p>
            <a:pPr eaLnBrk="1" hangingPunct="1">
              <a:lnSpc>
                <a:spcPct val="90000"/>
              </a:lnSpc>
            </a:pPr>
            <a:r>
              <a:rPr lang="en-US" altLang="zh-CN" sz="2400" b="1" dirty="0">
                <a:ea typeface="宋体" pitchFamily="2" charset="-122"/>
              </a:rPr>
              <a:t>AND </a:t>
            </a:r>
          </a:p>
          <a:p>
            <a:pPr eaLnBrk="1" hangingPunct="1">
              <a:lnSpc>
                <a:spcPct val="90000"/>
              </a:lnSpc>
              <a:buFontTx/>
              <a:buNone/>
            </a:pPr>
            <a:r>
              <a:rPr lang="zh-CN" altLang="en-US" sz="2400" dirty="0">
                <a:ea typeface="宋体" pitchFamily="2" charset="-122"/>
              </a:rPr>
              <a:t>用以连接关键字，不限定关键字的距离。</a:t>
            </a:r>
          </a:p>
          <a:p>
            <a:pPr eaLnBrk="1" hangingPunct="1">
              <a:lnSpc>
                <a:spcPct val="90000"/>
              </a:lnSpc>
              <a:buFontTx/>
              <a:buNone/>
            </a:pPr>
            <a:r>
              <a:rPr lang="zh-CN" altLang="en-US" sz="2400" dirty="0">
                <a:ea typeface="宋体" pitchFamily="2" charset="-122"/>
              </a:rPr>
              <a:t>例如：</a:t>
            </a:r>
            <a:r>
              <a:rPr lang="en-US" altLang="zh-CN" sz="2400" dirty="0">
                <a:ea typeface="宋体" pitchFamily="2" charset="-122"/>
              </a:rPr>
              <a:t>China </a:t>
            </a:r>
            <a:r>
              <a:rPr lang="en-US" altLang="zh-CN" sz="2400" b="1" i="1" dirty="0">
                <a:ea typeface="宋体" pitchFamily="2" charset="-122"/>
              </a:rPr>
              <a:t>AND</a:t>
            </a:r>
            <a:r>
              <a:rPr lang="en-US" altLang="zh-CN" sz="2400" dirty="0">
                <a:ea typeface="宋体" pitchFamily="2" charset="-122"/>
              </a:rPr>
              <a:t> anti-dumping</a:t>
            </a:r>
            <a:r>
              <a:rPr lang="en-US" altLang="zh-CN" sz="2400" b="1" i="1" dirty="0">
                <a:ea typeface="宋体" pitchFamily="2" charset="-122"/>
              </a:rPr>
              <a:t> </a:t>
            </a:r>
          </a:p>
        </p:txBody>
      </p:sp>
      <p:pic>
        <p:nvPicPr>
          <p:cNvPr id="523268" name="Picture 4" descr="aandb"/>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5580063" y="4071938"/>
            <a:ext cx="2501900" cy="2149475"/>
          </a:xfrm>
          <a:noFill/>
        </p:spPr>
      </p:pic>
      <p:pic>
        <p:nvPicPr>
          <p:cNvPr id="523269" name="Picture 5" descr="aorb"/>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5476875" y="1616075"/>
            <a:ext cx="2560638" cy="2051050"/>
          </a:xfrm>
          <a:noFill/>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p:cNvSpPr>
            <a:spLocks noGrp="1" noChangeArrowheads="1"/>
          </p:cNvSpPr>
          <p:nvPr>
            <p:ph type="body" sz="half" idx="1"/>
          </p:nvPr>
        </p:nvSpPr>
        <p:spPr>
          <a:xfrm>
            <a:off x="457200" y="1600200"/>
            <a:ext cx="5016500" cy="4953000"/>
          </a:xfrm>
        </p:spPr>
        <p:txBody>
          <a:bodyPr/>
          <a:lstStyle/>
          <a:p>
            <a:pPr eaLnBrk="1" hangingPunct="1"/>
            <a:r>
              <a:rPr lang="en-US" altLang="zh-CN" sz="2800" b="1">
                <a:ea typeface="宋体" pitchFamily="2" charset="-122"/>
              </a:rPr>
              <a:t> NOT    </a:t>
            </a:r>
            <a:r>
              <a:rPr lang="zh-CN" altLang="en-US" sz="2800" b="1">
                <a:ea typeface="宋体" pitchFamily="2" charset="-122"/>
              </a:rPr>
              <a:t>用以排除关键字。请在搜寻指令的最后部分使用此连接词。</a:t>
            </a:r>
          </a:p>
          <a:p>
            <a:pPr eaLnBrk="1" hangingPunct="1">
              <a:buFontTx/>
              <a:buNone/>
            </a:pPr>
            <a:r>
              <a:rPr lang="zh-CN" altLang="en-US" sz="2800" b="1">
                <a:ea typeface="宋体" pitchFamily="2" charset="-122"/>
              </a:rPr>
              <a:t>　</a:t>
            </a:r>
          </a:p>
          <a:p>
            <a:pPr eaLnBrk="1" hangingPunct="1">
              <a:buFontTx/>
              <a:buNone/>
            </a:pPr>
            <a:r>
              <a:rPr lang="zh-CN" altLang="en-US" sz="2800" b="1">
                <a:ea typeface="宋体" pitchFamily="2" charset="-122"/>
              </a:rPr>
              <a:t>　例如：</a:t>
            </a:r>
            <a:r>
              <a:rPr lang="en-US" altLang="zh-CN" sz="2800">
                <a:ea typeface="宋体" pitchFamily="2" charset="-122"/>
              </a:rPr>
              <a:t>antidumping </a:t>
            </a:r>
            <a:r>
              <a:rPr lang="en-US" altLang="zh-CN" sz="2800" b="1">
                <a:ea typeface="宋体" pitchFamily="2" charset="-122"/>
              </a:rPr>
              <a:t>NOT</a:t>
            </a:r>
            <a:r>
              <a:rPr lang="en-US" altLang="zh-CN" sz="2800">
                <a:ea typeface="宋体" pitchFamily="2" charset="-122"/>
              </a:rPr>
              <a:t> china</a:t>
            </a:r>
          </a:p>
          <a:p>
            <a:pPr eaLnBrk="1" hangingPunct="1">
              <a:buFontTx/>
              <a:buNone/>
            </a:pPr>
            <a:endParaRPr lang="en-US" altLang="zh-CN" sz="2800">
              <a:ea typeface="宋体" pitchFamily="2" charset="-122"/>
            </a:endParaRPr>
          </a:p>
          <a:p>
            <a:pPr eaLnBrk="1" hangingPunct="1">
              <a:buFontTx/>
              <a:buNone/>
            </a:pPr>
            <a:endParaRPr lang="en-US" altLang="zh-CN" sz="2800">
              <a:ea typeface="宋体" pitchFamily="2" charset="-122"/>
            </a:endParaRPr>
          </a:p>
          <a:p>
            <a:pPr eaLnBrk="1" hangingPunct="1"/>
            <a:endParaRPr lang="zh-CN" altLang="en-US" sz="2800">
              <a:ea typeface="宋体" pitchFamily="2" charset="-122"/>
            </a:endParaRPr>
          </a:p>
        </p:txBody>
      </p:sp>
      <p:pic>
        <p:nvPicPr>
          <p:cNvPr id="524291" name="Picture 3" descr="anotb"/>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5867400" y="1631950"/>
            <a:ext cx="2219325" cy="2351088"/>
          </a:xfrm>
          <a:noFill/>
        </p:spPr>
      </p:pic>
      <p:sp>
        <p:nvSpPr>
          <p:cNvPr id="84996" name="Rectangle 4"/>
          <p:cNvSpPr>
            <a:spLocks noGrp="1" noChangeArrowheads="1"/>
          </p:cNvSpPr>
          <p:nvPr>
            <p:ph type="title"/>
          </p:nvPr>
        </p:nvSpPr>
        <p:spPr>
          <a:xfrm>
            <a:off x="611188" y="476250"/>
            <a:ext cx="6265862" cy="1139825"/>
          </a:xfrm>
          <a:noFill/>
        </p:spPr>
        <p:txBody>
          <a:bodyPr>
            <a:normAutofit fontScale="90000"/>
          </a:bodyPr>
          <a:lstStyle/>
          <a:p>
            <a:pPr eaLnBrk="1" hangingPunct="1"/>
            <a:r>
              <a:rPr lang="en-US" altLang="zh-CN" sz="3200" b="0">
                <a:solidFill>
                  <a:srgbClr val="FF0000"/>
                </a:solidFill>
                <a:ea typeface="宋体" pitchFamily="2" charset="-122"/>
              </a:rPr>
              <a:t>HeinOnline</a:t>
            </a:r>
            <a:r>
              <a:rPr lang="zh-CN" altLang="en-US" sz="3200" b="0">
                <a:solidFill>
                  <a:srgbClr val="FF0000"/>
                </a:solidFill>
                <a:ea typeface="宋体" pitchFamily="2" charset="-122"/>
              </a:rPr>
              <a:t>数据库搜寻指令</a:t>
            </a:r>
            <a:br>
              <a:rPr lang="zh-CN" altLang="en-US" sz="3200" b="0">
                <a:solidFill>
                  <a:srgbClr val="FF0000"/>
                </a:solidFill>
                <a:ea typeface="宋体" pitchFamily="2" charset="-122"/>
              </a:rPr>
            </a:br>
            <a:r>
              <a:rPr lang="zh-CN" altLang="en-US" sz="3200" b="0">
                <a:solidFill>
                  <a:srgbClr val="FF0000"/>
                </a:solidFill>
                <a:ea typeface="宋体" pitchFamily="2" charset="-122"/>
              </a:rPr>
              <a:t>   </a:t>
            </a:r>
            <a:r>
              <a:rPr lang="en-US" altLang="zh-CN" sz="3200" b="0">
                <a:solidFill>
                  <a:srgbClr val="FF0000"/>
                </a:solidFill>
                <a:ea typeface="宋体" pitchFamily="2" charset="-122"/>
              </a:rPr>
              <a:t>——</a:t>
            </a:r>
            <a:r>
              <a:rPr lang="zh-CN" altLang="en-US" sz="3200" b="0">
                <a:solidFill>
                  <a:srgbClr val="FF0000"/>
                </a:solidFill>
                <a:ea typeface="宋体" pitchFamily="2" charset="-122"/>
              </a:rPr>
              <a:t>通用指令部分</a:t>
            </a:r>
            <a:br>
              <a:rPr lang="zh-CN" altLang="en-US" sz="3200" b="0">
                <a:solidFill>
                  <a:srgbClr val="FF0000"/>
                </a:solidFill>
                <a:ea typeface="宋体" pitchFamily="2" charset="-122"/>
              </a:rPr>
            </a:br>
            <a:endParaRPr lang="zh-CN" altLang="en-US" sz="3200" b="0">
              <a:solidFill>
                <a:srgbClr val="FF0000"/>
              </a:solidFill>
              <a:ea typeface="宋体" pitchFamily="2" charset="-122"/>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2841804393"/>
              </p:ext>
            </p:extLst>
          </p:nvPr>
        </p:nvGraphicFramePr>
        <p:xfrm>
          <a:off x="1" y="1285860"/>
          <a:ext cx="9143999" cy="5229258"/>
        </p:xfrm>
        <a:graphic>
          <a:graphicData uri="http://schemas.openxmlformats.org/drawingml/2006/table">
            <a:tbl>
              <a:tblPr firstRow="1" bandRow="1">
                <a:tableStyleId>{35758FB7-9AC5-4552-8A53-C91805E547FA}</a:tableStyleId>
              </a:tblPr>
              <a:tblGrid>
                <a:gridCol w="1755648">
                  <a:extLst>
                    <a:ext uri="{9D8B030D-6E8A-4147-A177-3AD203B41FA5}">
                      <a16:colId xmlns:a16="http://schemas.microsoft.com/office/drawing/2014/main" val="20000"/>
                    </a:ext>
                  </a:extLst>
                </a:gridCol>
                <a:gridCol w="2308384">
                  <a:extLst>
                    <a:ext uri="{9D8B030D-6E8A-4147-A177-3AD203B41FA5}">
                      <a16:colId xmlns:a16="http://schemas.microsoft.com/office/drawing/2014/main" val="20001"/>
                    </a:ext>
                  </a:extLst>
                </a:gridCol>
                <a:gridCol w="5079967">
                  <a:extLst>
                    <a:ext uri="{9D8B030D-6E8A-4147-A177-3AD203B41FA5}">
                      <a16:colId xmlns:a16="http://schemas.microsoft.com/office/drawing/2014/main" val="20002"/>
                    </a:ext>
                  </a:extLst>
                </a:gridCol>
              </a:tblGrid>
              <a:tr h="5572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900" b="1" kern="100" dirty="0">
                          <a:solidFill>
                            <a:srgbClr val="FF0000"/>
                          </a:solidFill>
                          <a:latin typeface="Times New Roman"/>
                          <a:ea typeface="华文仿宋"/>
                          <a:cs typeface="Times New Roman"/>
                        </a:rPr>
                        <a:t>连接词</a:t>
                      </a:r>
                      <a:endParaRPr lang="zh-CN" altLang="en-US" sz="1900" kern="100" dirty="0">
                        <a:solidFill>
                          <a:srgbClr val="FF0000"/>
                        </a:solidFill>
                        <a:latin typeface="Times New Roman"/>
                        <a:ea typeface="+mn-ea"/>
                        <a:cs typeface="Times New Roman"/>
                      </a:endParaRPr>
                    </a:p>
                  </a:txBody>
                  <a:tcPr marT="54864" marB="5486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900" b="1" kern="100" dirty="0">
                          <a:solidFill>
                            <a:srgbClr val="FF0000"/>
                          </a:solidFill>
                          <a:latin typeface="Times New Roman"/>
                          <a:ea typeface="华文仿宋"/>
                          <a:cs typeface="Times New Roman"/>
                        </a:rPr>
                        <a:t>举例</a:t>
                      </a:r>
                      <a:endParaRPr lang="zh-CN" altLang="en-US" sz="1900" kern="100" dirty="0">
                        <a:solidFill>
                          <a:srgbClr val="FF0000"/>
                        </a:solidFill>
                        <a:latin typeface="Times New Roman"/>
                        <a:ea typeface="+mn-ea"/>
                        <a:cs typeface="Times New Roman"/>
                      </a:endParaRPr>
                    </a:p>
                  </a:txBody>
                  <a:tcPr marT="54864" marB="5486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900" b="1" kern="100" dirty="0">
                          <a:solidFill>
                            <a:srgbClr val="FF0000"/>
                          </a:solidFill>
                          <a:latin typeface="Times New Roman"/>
                          <a:ea typeface="华文仿宋"/>
                          <a:cs typeface="Times New Roman"/>
                        </a:rPr>
                        <a:t>说明</a:t>
                      </a:r>
                      <a:endParaRPr lang="zh-CN" altLang="en-US" sz="1900" kern="100" dirty="0">
                        <a:solidFill>
                          <a:srgbClr val="FF0000"/>
                        </a:solidFill>
                        <a:latin typeface="Times New Roman"/>
                        <a:ea typeface="+mn-ea"/>
                        <a:cs typeface="Times New Roman"/>
                      </a:endParaRPr>
                    </a:p>
                  </a:txBody>
                  <a:tcPr marT="54864" marB="54864" anchor="ctr"/>
                </a:tc>
                <a:extLst>
                  <a:ext uri="{0D108BD9-81ED-4DB2-BD59-A6C34878D82A}">
                    <a16:rowId xmlns:a16="http://schemas.microsoft.com/office/drawing/2014/main" val="10000"/>
                  </a:ext>
                </a:extLst>
              </a:tr>
              <a:tr h="77866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kern="100" dirty="0">
                          <a:latin typeface="Traditional Arabic" pitchFamily="18" charset="-78"/>
                          <a:ea typeface="宋体"/>
                          <a:cs typeface="Traditional Arabic" pitchFamily="18" charset="-78"/>
                        </a:rPr>
                        <a:t>And</a:t>
                      </a:r>
                      <a:endParaRPr lang="zh-CN" altLang="en-US" sz="1700" kern="100" dirty="0">
                        <a:latin typeface="Traditional Arabic" pitchFamily="18" charset="-78"/>
                        <a:ea typeface="+mn-ea"/>
                        <a:cs typeface="Traditional Arabic" pitchFamily="18" charset="-78"/>
                      </a:endParaRPr>
                    </a:p>
                  </a:txBody>
                  <a:tcPr marT="54864" marB="5486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kern="100" dirty="0">
                          <a:latin typeface="Traditional Arabic" pitchFamily="18" charset="-78"/>
                          <a:ea typeface="宋体"/>
                          <a:cs typeface="Traditional Arabic" pitchFamily="18" charset="-78"/>
                        </a:rPr>
                        <a:t>China </a:t>
                      </a:r>
                      <a:r>
                        <a:rPr lang="en-US" sz="1700" b="1" u="sng" kern="100" dirty="0">
                          <a:latin typeface="Traditional Arabic" pitchFamily="18" charset="-78"/>
                          <a:ea typeface="宋体"/>
                          <a:cs typeface="Traditional Arabic" pitchFamily="18" charset="-78"/>
                        </a:rPr>
                        <a:t>and</a:t>
                      </a:r>
                      <a:r>
                        <a:rPr lang="en-US" sz="1700" kern="100" dirty="0">
                          <a:latin typeface="Traditional Arabic" pitchFamily="18" charset="-78"/>
                          <a:ea typeface="宋体"/>
                          <a:cs typeface="Traditional Arabic" pitchFamily="18" charset="-78"/>
                        </a:rPr>
                        <a:t> American</a:t>
                      </a:r>
                      <a:endParaRPr lang="zh-CN" altLang="en-US" sz="1700" kern="100" dirty="0">
                        <a:latin typeface="Traditional Arabic" pitchFamily="18" charset="-78"/>
                        <a:ea typeface="+mn-ea"/>
                        <a:cs typeface="Traditional Arabic" pitchFamily="18" charset="-78"/>
                      </a:endParaRPr>
                    </a:p>
                  </a:txBody>
                  <a:tcPr marT="54864" marB="5486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700" kern="100" dirty="0">
                          <a:latin typeface="Times New Roman"/>
                          <a:ea typeface="华文仿宋"/>
                          <a:cs typeface="Times New Roman"/>
                        </a:rPr>
                        <a:t>表示检索结果同时包含</a:t>
                      </a:r>
                      <a:r>
                        <a:rPr lang="en-US" altLang="zh-CN" sz="1700" kern="100" dirty="0">
                          <a:latin typeface="Traditional Arabic" pitchFamily="18" charset="-78"/>
                          <a:ea typeface="+mn-ea"/>
                          <a:cs typeface="Traditional Arabic" pitchFamily="18" charset="-78"/>
                        </a:rPr>
                        <a:t>China</a:t>
                      </a:r>
                      <a:r>
                        <a:rPr lang="en-US" sz="1700" kern="100" dirty="0">
                          <a:latin typeface="华文仿宋"/>
                          <a:ea typeface="宋体"/>
                          <a:cs typeface="Times New Roman"/>
                        </a:rPr>
                        <a:t> </a:t>
                      </a:r>
                      <a:r>
                        <a:rPr lang="zh-CN" altLang="en-US" sz="1700" kern="100" dirty="0">
                          <a:latin typeface="Times New Roman"/>
                          <a:ea typeface="华文仿宋"/>
                          <a:cs typeface="Times New Roman"/>
                        </a:rPr>
                        <a:t>和</a:t>
                      </a:r>
                      <a:r>
                        <a:rPr lang="en-US" altLang="zh-CN" sz="1700" kern="100" dirty="0">
                          <a:latin typeface="Traditional Arabic" pitchFamily="18" charset="-78"/>
                          <a:ea typeface="+mn-ea"/>
                          <a:cs typeface="Traditional Arabic" pitchFamily="18" charset="-78"/>
                        </a:rPr>
                        <a:t>American</a:t>
                      </a:r>
                      <a:endParaRPr lang="zh-CN" altLang="en-US" sz="1700" kern="100" dirty="0">
                        <a:latin typeface="Times New Roman"/>
                        <a:ea typeface="+mn-ea"/>
                        <a:cs typeface="Times New Roman"/>
                      </a:endParaRPr>
                    </a:p>
                  </a:txBody>
                  <a:tcPr marT="54864" marB="54864" anchor="ctr"/>
                </a:tc>
                <a:extLst>
                  <a:ext uri="{0D108BD9-81ED-4DB2-BD59-A6C34878D82A}">
                    <a16:rowId xmlns:a16="http://schemas.microsoft.com/office/drawing/2014/main" val="10001"/>
                  </a:ext>
                </a:extLst>
              </a:tr>
              <a:tr h="77866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kern="100" dirty="0">
                          <a:latin typeface="Traditional Arabic" pitchFamily="18" charset="-78"/>
                          <a:ea typeface="宋体"/>
                          <a:cs typeface="Traditional Arabic" pitchFamily="18" charset="-78"/>
                        </a:rPr>
                        <a:t>Or</a:t>
                      </a:r>
                      <a:endParaRPr lang="zh-CN" altLang="en-US" sz="1700" kern="100" dirty="0">
                        <a:latin typeface="Traditional Arabic" pitchFamily="18" charset="-78"/>
                        <a:ea typeface="+mn-ea"/>
                        <a:cs typeface="Traditional Arabic" pitchFamily="18" charset="-78"/>
                      </a:endParaRPr>
                    </a:p>
                  </a:txBody>
                  <a:tcPr marT="54864" marB="5486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kern="100" dirty="0">
                          <a:latin typeface="Traditional Arabic" pitchFamily="18" charset="-78"/>
                          <a:ea typeface="宋体"/>
                          <a:cs typeface="Traditional Arabic" pitchFamily="18" charset="-78"/>
                        </a:rPr>
                        <a:t>China </a:t>
                      </a:r>
                      <a:r>
                        <a:rPr lang="en-US" sz="1700" b="1" u="sng" kern="100" dirty="0">
                          <a:latin typeface="Traditional Arabic" pitchFamily="18" charset="-78"/>
                          <a:ea typeface="宋体"/>
                          <a:cs typeface="Traditional Arabic" pitchFamily="18" charset="-78"/>
                        </a:rPr>
                        <a:t>or</a:t>
                      </a:r>
                      <a:r>
                        <a:rPr lang="en-US" sz="1700" kern="100" dirty="0">
                          <a:latin typeface="Traditional Arabic" pitchFamily="18" charset="-78"/>
                          <a:ea typeface="宋体"/>
                          <a:cs typeface="Traditional Arabic" pitchFamily="18" charset="-78"/>
                        </a:rPr>
                        <a:t> American</a:t>
                      </a:r>
                      <a:endParaRPr lang="zh-CN" altLang="en-US" sz="1700" kern="100" dirty="0">
                        <a:latin typeface="Traditional Arabic" pitchFamily="18" charset="-78"/>
                        <a:ea typeface="+mn-ea"/>
                        <a:cs typeface="Traditional Arabic" pitchFamily="18" charset="-78"/>
                      </a:endParaRPr>
                    </a:p>
                  </a:txBody>
                  <a:tcPr marT="54864" marB="5486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700" kern="100" dirty="0">
                          <a:latin typeface="Times New Roman"/>
                          <a:ea typeface="华文仿宋"/>
                          <a:cs typeface="Times New Roman"/>
                        </a:rPr>
                        <a:t>表示检索结果至少包含</a:t>
                      </a:r>
                      <a:r>
                        <a:rPr lang="en-US" altLang="zh-CN" sz="1700" kern="100" dirty="0">
                          <a:latin typeface="Traditional Arabic" pitchFamily="18" charset="-78"/>
                          <a:ea typeface="+mn-ea"/>
                          <a:cs typeface="Traditional Arabic" pitchFamily="18" charset="-78"/>
                        </a:rPr>
                        <a:t>China</a:t>
                      </a:r>
                      <a:r>
                        <a:rPr lang="en-US" altLang="zh-CN" sz="1700" kern="100" dirty="0">
                          <a:latin typeface="华文仿宋"/>
                          <a:ea typeface="+mn-ea"/>
                          <a:cs typeface="Times New Roman"/>
                        </a:rPr>
                        <a:t> </a:t>
                      </a:r>
                      <a:r>
                        <a:rPr lang="zh-CN" altLang="en-US" sz="1700" kern="100" dirty="0">
                          <a:latin typeface="Times New Roman"/>
                          <a:ea typeface="华文仿宋"/>
                          <a:cs typeface="Times New Roman"/>
                        </a:rPr>
                        <a:t>和</a:t>
                      </a:r>
                      <a:r>
                        <a:rPr lang="en-US" altLang="zh-CN" sz="1700" kern="100" dirty="0">
                          <a:latin typeface="Traditional Arabic" pitchFamily="18" charset="-78"/>
                          <a:ea typeface="+mn-ea"/>
                          <a:cs typeface="Traditional Arabic" pitchFamily="18" charset="-78"/>
                        </a:rPr>
                        <a:t>American</a:t>
                      </a:r>
                      <a:r>
                        <a:rPr lang="zh-CN" altLang="en-US" sz="1700" kern="100" dirty="0">
                          <a:latin typeface="Times New Roman"/>
                          <a:ea typeface="华文仿宋"/>
                          <a:cs typeface="Times New Roman"/>
                        </a:rPr>
                        <a:t>这两个单词中的一个</a:t>
                      </a:r>
                      <a:endParaRPr lang="zh-CN" altLang="en-US" sz="1700" kern="100" dirty="0">
                        <a:latin typeface="Times New Roman"/>
                        <a:ea typeface="+mn-ea"/>
                        <a:cs typeface="Times New Roman"/>
                      </a:endParaRPr>
                    </a:p>
                  </a:txBody>
                  <a:tcPr marT="54864" marB="54864" anchor="ctr"/>
                </a:tc>
                <a:extLst>
                  <a:ext uri="{0D108BD9-81ED-4DB2-BD59-A6C34878D82A}">
                    <a16:rowId xmlns:a16="http://schemas.microsoft.com/office/drawing/2014/main" val="10002"/>
                  </a:ext>
                </a:extLst>
              </a:tr>
              <a:tr h="77866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kern="100" dirty="0">
                          <a:latin typeface="Traditional Arabic" pitchFamily="18" charset="-78"/>
                          <a:ea typeface="宋体"/>
                          <a:cs typeface="Traditional Arabic" pitchFamily="18" charset="-78"/>
                        </a:rPr>
                        <a:t>Not</a:t>
                      </a:r>
                      <a:endParaRPr lang="zh-CN" altLang="en-US" sz="1700" kern="100" dirty="0">
                        <a:latin typeface="Traditional Arabic" pitchFamily="18" charset="-78"/>
                        <a:ea typeface="+mn-ea"/>
                        <a:cs typeface="Traditional Arabic" pitchFamily="18" charset="-78"/>
                      </a:endParaRPr>
                    </a:p>
                  </a:txBody>
                  <a:tcPr marT="54864" marB="5486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kern="100" dirty="0">
                          <a:latin typeface="Traditional Arabic" pitchFamily="18" charset="-78"/>
                          <a:ea typeface="宋体"/>
                          <a:cs typeface="Traditional Arabic" pitchFamily="18" charset="-78"/>
                        </a:rPr>
                        <a:t>China </a:t>
                      </a:r>
                      <a:r>
                        <a:rPr lang="en-US" sz="1700" b="1" u="sng" kern="100" dirty="0">
                          <a:latin typeface="Traditional Arabic" pitchFamily="18" charset="-78"/>
                          <a:ea typeface="宋体"/>
                          <a:cs typeface="Traditional Arabic" pitchFamily="18" charset="-78"/>
                        </a:rPr>
                        <a:t>not</a:t>
                      </a:r>
                      <a:r>
                        <a:rPr lang="en-US" sz="1700" b="1" kern="100" dirty="0">
                          <a:latin typeface="Traditional Arabic" pitchFamily="18" charset="-78"/>
                          <a:ea typeface="宋体"/>
                          <a:cs typeface="Traditional Arabic" pitchFamily="18" charset="-78"/>
                        </a:rPr>
                        <a:t> </a:t>
                      </a:r>
                      <a:r>
                        <a:rPr lang="en-US" sz="1700" kern="100" dirty="0">
                          <a:latin typeface="Traditional Arabic" pitchFamily="18" charset="-78"/>
                          <a:ea typeface="宋体"/>
                          <a:cs typeface="Traditional Arabic" pitchFamily="18" charset="-78"/>
                        </a:rPr>
                        <a:t>American</a:t>
                      </a:r>
                      <a:endParaRPr lang="zh-CN" altLang="en-US" sz="1700" kern="100" dirty="0">
                        <a:latin typeface="Traditional Arabic" pitchFamily="18" charset="-78"/>
                        <a:ea typeface="+mn-ea"/>
                        <a:cs typeface="Traditional Arabic" pitchFamily="18" charset="-78"/>
                      </a:endParaRPr>
                    </a:p>
                  </a:txBody>
                  <a:tcPr marT="54864" marB="5486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700" kern="100" dirty="0">
                          <a:latin typeface="Times New Roman"/>
                          <a:ea typeface="华文仿宋"/>
                          <a:cs typeface="Times New Roman"/>
                        </a:rPr>
                        <a:t>表示检索结果必须包含</a:t>
                      </a:r>
                      <a:r>
                        <a:rPr lang="en-US" altLang="zh-CN" sz="1700" kern="100" dirty="0">
                          <a:latin typeface="Traditional Arabic" pitchFamily="18" charset="-78"/>
                          <a:ea typeface="+mn-ea"/>
                          <a:cs typeface="Traditional Arabic" pitchFamily="18" charset="-78"/>
                        </a:rPr>
                        <a:t>China</a:t>
                      </a:r>
                      <a:r>
                        <a:rPr lang="zh-CN" altLang="en-US" sz="1700" kern="100" dirty="0">
                          <a:latin typeface="Times New Roman"/>
                          <a:ea typeface="华文仿宋"/>
                          <a:cs typeface="Times New Roman"/>
                        </a:rPr>
                        <a:t>但是必须不包含</a:t>
                      </a:r>
                      <a:r>
                        <a:rPr lang="en-US" altLang="zh-CN" sz="1700" kern="100" dirty="0">
                          <a:latin typeface="Traditional Arabic" pitchFamily="18" charset="-78"/>
                          <a:ea typeface="+mn-ea"/>
                          <a:cs typeface="Traditional Arabic" pitchFamily="18" charset="-78"/>
                        </a:rPr>
                        <a:t>American</a:t>
                      </a:r>
                      <a:endParaRPr lang="zh-CN" altLang="en-US" sz="1700" kern="100" dirty="0">
                        <a:latin typeface="Times New Roman"/>
                        <a:ea typeface="+mn-ea"/>
                        <a:cs typeface="Times New Roman"/>
                      </a:endParaRPr>
                    </a:p>
                  </a:txBody>
                  <a:tcPr marT="54864" marB="54864" anchor="ctr"/>
                </a:tc>
                <a:extLst>
                  <a:ext uri="{0D108BD9-81ED-4DB2-BD59-A6C34878D82A}">
                    <a16:rowId xmlns:a16="http://schemas.microsoft.com/office/drawing/2014/main" val="10003"/>
                  </a:ext>
                </a:extLst>
              </a:tr>
              <a:tr h="77866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kern="100" dirty="0">
                          <a:latin typeface="Traditional Arabic" pitchFamily="18" charset="-78"/>
                          <a:ea typeface="宋体"/>
                          <a:cs typeface="Traditional Arabic" pitchFamily="18" charset="-78"/>
                        </a:rPr>
                        <a:t>Within 5</a:t>
                      </a:r>
                      <a:endParaRPr lang="zh-CN" altLang="en-US" sz="1700" kern="100" dirty="0">
                        <a:latin typeface="Traditional Arabic" pitchFamily="18" charset="-78"/>
                        <a:ea typeface="+mn-ea"/>
                        <a:cs typeface="Traditional Arabic" pitchFamily="18" charset="-78"/>
                      </a:endParaRPr>
                    </a:p>
                  </a:txBody>
                  <a:tcPr marT="54864" marB="5486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kern="100" dirty="0">
                          <a:latin typeface="Traditional Arabic" pitchFamily="18" charset="-78"/>
                          <a:ea typeface="宋体"/>
                          <a:cs typeface="Traditional Arabic" pitchFamily="18" charset="-78"/>
                        </a:rPr>
                        <a:t>China </a:t>
                      </a:r>
                      <a:r>
                        <a:rPr lang="en-US" sz="1700" b="1" u="sng" kern="100" dirty="0">
                          <a:latin typeface="Traditional Arabic" pitchFamily="18" charset="-78"/>
                          <a:ea typeface="宋体"/>
                          <a:cs typeface="Traditional Arabic" pitchFamily="18" charset="-78"/>
                        </a:rPr>
                        <a:t>within 5</a:t>
                      </a:r>
                      <a:r>
                        <a:rPr lang="en-US" sz="1700" b="1" kern="100" dirty="0">
                          <a:latin typeface="Traditional Arabic" pitchFamily="18" charset="-78"/>
                          <a:ea typeface="宋体"/>
                          <a:cs typeface="Traditional Arabic" pitchFamily="18" charset="-78"/>
                        </a:rPr>
                        <a:t> </a:t>
                      </a:r>
                      <a:r>
                        <a:rPr lang="en-US" sz="1700" kern="100" dirty="0">
                          <a:latin typeface="Traditional Arabic" pitchFamily="18" charset="-78"/>
                          <a:ea typeface="宋体"/>
                          <a:cs typeface="Traditional Arabic" pitchFamily="18" charset="-78"/>
                        </a:rPr>
                        <a:t>American</a:t>
                      </a:r>
                      <a:endParaRPr lang="zh-CN" altLang="en-US" sz="1700" kern="100" dirty="0">
                        <a:latin typeface="Traditional Arabic" pitchFamily="18" charset="-78"/>
                        <a:ea typeface="+mn-ea"/>
                        <a:cs typeface="Traditional Arabic" pitchFamily="18" charset="-78"/>
                      </a:endParaRPr>
                    </a:p>
                  </a:txBody>
                  <a:tcPr marT="54864" marB="5486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700" kern="100" dirty="0">
                          <a:latin typeface="Arial"/>
                          <a:ea typeface="华文仿宋"/>
                          <a:cs typeface="Arial"/>
                        </a:rPr>
                        <a:t>表示</a:t>
                      </a:r>
                      <a:r>
                        <a:rPr lang="zh-CN" altLang="en-US" sz="1700" kern="100" dirty="0">
                          <a:latin typeface="Times New Roman"/>
                          <a:ea typeface="华文仿宋"/>
                          <a:cs typeface="Times New Roman"/>
                        </a:rPr>
                        <a:t>检索结果</a:t>
                      </a:r>
                      <a:r>
                        <a:rPr lang="zh-CN" altLang="en-US" sz="1700" kern="100" dirty="0">
                          <a:latin typeface="Arial"/>
                          <a:ea typeface="华文仿宋"/>
                          <a:cs typeface="Arial"/>
                        </a:rPr>
                        <a:t>必须包含</a:t>
                      </a:r>
                      <a:r>
                        <a:rPr lang="en-US" altLang="zh-CN" sz="1700" kern="100" dirty="0">
                          <a:latin typeface="Traditional Arabic" pitchFamily="18" charset="-78"/>
                          <a:ea typeface="+mn-ea"/>
                          <a:cs typeface="Traditional Arabic" pitchFamily="18" charset="-78"/>
                        </a:rPr>
                        <a:t>China</a:t>
                      </a:r>
                      <a:r>
                        <a:rPr lang="zh-CN" altLang="en-US" sz="1700" kern="100" dirty="0">
                          <a:latin typeface="Traditional Arabic" pitchFamily="18" charset="-78"/>
                          <a:ea typeface="+mn-ea"/>
                          <a:cs typeface="Traditional Arabic" pitchFamily="18" charset="-78"/>
                        </a:rPr>
                        <a:t>、</a:t>
                      </a:r>
                      <a:r>
                        <a:rPr lang="en-US" sz="1700" kern="100" dirty="0">
                          <a:latin typeface="Arial"/>
                          <a:ea typeface="华文仿宋"/>
                          <a:cs typeface="Times New Roman"/>
                        </a:rPr>
                        <a:t> </a:t>
                      </a:r>
                      <a:r>
                        <a:rPr lang="en-US" altLang="zh-CN" sz="1700" kern="100" dirty="0">
                          <a:latin typeface="Traditional Arabic" pitchFamily="18" charset="-78"/>
                          <a:ea typeface="+mn-ea"/>
                          <a:cs typeface="Traditional Arabic" pitchFamily="18" charset="-78"/>
                        </a:rPr>
                        <a:t>American</a:t>
                      </a:r>
                      <a:r>
                        <a:rPr lang="zh-CN" altLang="en-US" sz="1700" kern="100" dirty="0">
                          <a:latin typeface="Arial"/>
                          <a:ea typeface="华文仿宋"/>
                          <a:cs typeface="Arial"/>
                        </a:rPr>
                        <a:t>这两个关键词，且这两个关键词间隔最多不超过</a:t>
                      </a:r>
                      <a:r>
                        <a:rPr lang="en-US" sz="1700" kern="100" dirty="0">
                          <a:latin typeface="Arial"/>
                          <a:ea typeface="华文仿宋"/>
                          <a:cs typeface="Times New Roman"/>
                        </a:rPr>
                        <a:t>5</a:t>
                      </a:r>
                      <a:r>
                        <a:rPr lang="zh-CN" altLang="en-US" sz="1700" kern="100" dirty="0">
                          <a:latin typeface="Arial"/>
                          <a:ea typeface="华文仿宋"/>
                          <a:cs typeface="Arial"/>
                        </a:rPr>
                        <a:t>个单词</a:t>
                      </a:r>
                      <a:endParaRPr lang="zh-CN" altLang="en-US" sz="1700" kern="100" dirty="0">
                        <a:latin typeface="Times New Roman"/>
                        <a:ea typeface="+mn-ea"/>
                        <a:cs typeface="Times New Roman"/>
                      </a:endParaRPr>
                    </a:p>
                  </a:txBody>
                  <a:tcPr marT="54864" marB="54864" anchor="ctr"/>
                </a:tc>
                <a:extLst>
                  <a:ext uri="{0D108BD9-81ED-4DB2-BD59-A6C34878D82A}">
                    <a16:rowId xmlns:a16="http://schemas.microsoft.com/office/drawing/2014/main" val="10004"/>
                  </a:ext>
                </a:extLst>
              </a:tr>
              <a:tr h="77866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kern="100" dirty="0">
                          <a:latin typeface="Traditional Arabic" pitchFamily="18" charset="-78"/>
                          <a:ea typeface="宋体"/>
                          <a:cs typeface="Traditional Arabic" pitchFamily="18" charset="-78"/>
                        </a:rPr>
                        <a:t>Within 10</a:t>
                      </a:r>
                      <a:endParaRPr lang="zh-CN" altLang="en-US" sz="1700" kern="100" dirty="0">
                        <a:latin typeface="Traditional Arabic" pitchFamily="18" charset="-78"/>
                        <a:ea typeface="+mn-ea"/>
                        <a:cs typeface="Traditional Arabic" pitchFamily="18" charset="-78"/>
                      </a:endParaRPr>
                    </a:p>
                  </a:txBody>
                  <a:tcPr marT="54864" marB="5486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kern="100" dirty="0">
                          <a:latin typeface="Traditional Arabic" pitchFamily="18" charset="-78"/>
                          <a:ea typeface="宋体"/>
                          <a:cs typeface="Traditional Arabic" pitchFamily="18" charset="-78"/>
                        </a:rPr>
                        <a:t>China </a:t>
                      </a:r>
                      <a:r>
                        <a:rPr lang="en-US" sz="1700" b="1" u="sng" kern="100" dirty="0">
                          <a:latin typeface="Traditional Arabic" pitchFamily="18" charset="-78"/>
                          <a:ea typeface="宋体"/>
                          <a:cs typeface="Traditional Arabic" pitchFamily="18" charset="-78"/>
                        </a:rPr>
                        <a:t>within 10</a:t>
                      </a:r>
                      <a:r>
                        <a:rPr lang="en-US" sz="1700" b="1" kern="100" dirty="0">
                          <a:latin typeface="Traditional Arabic" pitchFamily="18" charset="-78"/>
                          <a:ea typeface="宋体"/>
                          <a:cs typeface="Traditional Arabic" pitchFamily="18" charset="-78"/>
                        </a:rPr>
                        <a:t> </a:t>
                      </a:r>
                      <a:r>
                        <a:rPr lang="en-US" sz="1700" kern="100" dirty="0">
                          <a:latin typeface="Traditional Arabic" pitchFamily="18" charset="-78"/>
                          <a:ea typeface="宋体"/>
                          <a:cs typeface="Traditional Arabic" pitchFamily="18" charset="-78"/>
                        </a:rPr>
                        <a:t>American</a:t>
                      </a:r>
                      <a:endParaRPr lang="zh-CN" altLang="en-US" sz="1700" kern="100" dirty="0">
                        <a:latin typeface="Traditional Arabic" pitchFamily="18" charset="-78"/>
                        <a:ea typeface="+mn-ea"/>
                        <a:cs typeface="Traditional Arabic" pitchFamily="18" charset="-78"/>
                      </a:endParaRPr>
                    </a:p>
                  </a:txBody>
                  <a:tcPr marT="54864" marB="5486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700" kern="100" dirty="0">
                          <a:latin typeface="Times New Roman"/>
                          <a:ea typeface="华文仿宋"/>
                          <a:cs typeface="Times New Roman"/>
                        </a:rPr>
                        <a:t>表示检索结果必须包含</a:t>
                      </a:r>
                      <a:r>
                        <a:rPr lang="en-US" altLang="zh-CN" sz="1700" kern="100" dirty="0">
                          <a:latin typeface="Traditional Arabic" pitchFamily="18" charset="-78"/>
                          <a:ea typeface="+mn-ea"/>
                          <a:cs typeface="Traditional Arabic" pitchFamily="18" charset="-78"/>
                        </a:rPr>
                        <a:t>China</a:t>
                      </a:r>
                      <a:r>
                        <a:rPr lang="zh-CN" altLang="en-US" sz="1700" kern="100" dirty="0">
                          <a:latin typeface="Traditional Arabic" pitchFamily="18" charset="-78"/>
                          <a:ea typeface="+mn-ea"/>
                          <a:cs typeface="Traditional Arabic" pitchFamily="18" charset="-78"/>
                        </a:rPr>
                        <a:t>、</a:t>
                      </a:r>
                      <a:r>
                        <a:rPr lang="en-US" altLang="zh-CN" sz="1700" kern="100" dirty="0">
                          <a:latin typeface="Traditional Arabic" pitchFamily="18" charset="-78"/>
                          <a:ea typeface="+mn-ea"/>
                          <a:cs typeface="Traditional Arabic" pitchFamily="18" charset="-78"/>
                        </a:rPr>
                        <a:t>American</a:t>
                      </a:r>
                      <a:r>
                        <a:rPr lang="zh-CN" altLang="en-US" sz="1700" kern="100" dirty="0">
                          <a:latin typeface="Times New Roman"/>
                          <a:ea typeface="华文仿宋"/>
                          <a:cs typeface="Times New Roman"/>
                        </a:rPr>
                        <a:t>这两个关键词，且这两个关键词间隔最多不超过</a:t>
                      </a:r>
                      <a:r>
                        <a:rPr lang="en-US" sz="1700" kern="100" dirty="0">
                          <a:latin typeface="Arial"/>
                          <a:ea typeface="华文仿宋"/>
                          <a:cs typeface="Times New Roman"/>
                        </a:rPr>
                        <a:t>10</a:t>
                      </a:r>
                      <a:r>
                        <a:rPr lang="zh-CN" altLang="en-US" sz="1700" kern="100" dirty="0">
                          <a:latin typeface="Times New Roman"/>
                          <a:ea typeface="华文仿宋"/>
                          <a:cs typeface="Times New Roman"/>
                        </a:rPr>
                        <a:t>个单词</a:t>
                      </a:r>
                      <a:endParaRPr lang="zh-CN" altLang="en-US" sz="1700" kern="100" dirty="0">
                        <a:latin typeface="Times New Roman"/>
                        <a:ea typeface="+mn-ea"/>
                        <a:cs typeface="Times New Roman"/>
                      </a:endParaRPr>
                    </a:p>
                  </a:txBody>
                  <a:tcPr marT="54864" marB="54864" anchor="ctr"/>
                </a:tc>
                <a:extLst>
                  <a:ext uri="{0D108BD9-81ED-4DB2-BD59-A6C34878D82A}">
                    <a16:rowId xmlns:a16="http://schemas.microsoft.com/office/drawing/2014/main" val="10005"/>
                  </a:ext>
                </a:extLst>
              </a:tr>
              <a:tr h="77866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kern="100" dirty="0">
                          <a:latin typeface="Traditional Arabic" pitchFamily="18" charset="-78"/>
                          <a:ea typeface="宋体"/>
                          <a:cs typeface="Traditional Arabic" pitchFamily="18" charset="-78"/>
                        </a:rPr>
                        <a:t>Within 25</a:t>
                      </a:r>
                      <a:endParaRPr lang="zh-CN" altLang="en-US" sz="1700" kern="100" dirty="0">
                        <a:latin typeface="Traditional Arabic" pitchFamily="18" charset="-78"/>
                        <a:ea typeface="+mn-ea"/>
                        <a:cs typeface="Traditional Arabic" pitchFamily="18" charset="-78"/>
                      </a:endParaRPr>
                    </a:p>
                  </a:txBody>
                  <a:tcPr marT="54864" marB="5486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kern="100" dirty="0">
                          <a:latin typeface="Traditional Arabic" pitchFamily="18" charset="-78"/>
                          <a:ea typeface="宋体"/>
                          <a:cs typeface="Traditional Arabic" pitchFamily="18" charset="-78"/>
                        </a:rPr>
                        <a:t>China </a:t>
                      </a:r>
                      <a:r>
                        <a:rPr lang="en-US" sz="1700" b="1" u="sng" kern="100" dirty="0">
                          <a:latin typeface="Traditional Arabic" pitchFamily="18" charset="-78"/>
                          <a:ea typeface="宋体"/>
                          <a:cs typeface="Traditional Arabic" pitchFamily="18" charset="-78"/>
                        </a:rPr>
                        <a:t>within 25</a:t>
                      </a:r>
                      <a:r>
                        <a:rPr lang="en-US" sz="1700" b="1" kern="100" dirty="0">
                          <a:latin typeface="Traditional Arabic" pitchFamily="18" charset="-78"/>
                          <a:ea typeface="宋体"/>
                          <a:cs typeface="Traditional Arabic" pitchFamily="18" charset="-78"/>
                        </a:rPr>
                        <a:t> </a:t>
                      </a:r>
                      <a:r>
                        <a:rPr lang="en-US" sz="1700" kern="100" dirty="0">
                          <a:latin typeface="Traditional Arabic" pitchFamily="18" charset="-78"/>
                          <a:ea typeface="宋体"/>
                          <a:cs typeface="Traditional Arabic" pitchFamily="18" charset="-78"/>
                        </a:rPr>
                        <a:t>American</a:t>
                      </a:r>
                      <a:endParaRPr lang="zh-CN" altLang="en-US" sz="1700" kern="100" dirty="0">
                        <a:latin typeface="Traditional Arabic" pitchFamily="18" charset="-78"/>
                        <a:ea typeface="+mn-ea"/>
                        <a:cs typeface="Traditional Arabic" pitchFamily="18" charset="-78"/>
                      </a:endParaRPr>
                    </a:p>
                  </a:txBody>
                  <a:tcPr marT="54864" marB="5486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700" kern="100" dirty="0">
                          <a:latin typeface="Times New Roman"/>
                          <a:ea typeface="华文仿宋"/>
                          <a:cs typeface="Times New Roman"/>
                        </a:rPr>
                        <a:t>表示检索结果必须包含</a:t>
                      </a:r>
                      <a:r>
                        <a:rPr lang="en-US" altLang="zh-CN" sz="1700" kern="100" dirty="0">
                          <a:latin typeface="Traditional Arabic" pitchFamily="18" charset="-78"/>
                          <a:ea typeface="+mn-ea"/>
                          <a:cs typeface="Traditional Arabic" pitchFamily="18" charset="-78"/>
                        </a:rPr>
                        <a:t>China</a:t>
                      </a:r>
                      <a:r>
                        <a:rPr lang="en-US" sz="1700" kern="100" dirty="0">
                          <a:latin typeface="Arial"/>
                          <a:ea typeface="华文仿宋"/>
                          <a:cs typeface="Times New Roman"/>
                        </a:rPr>
                        <a:t> </a:t>
                      </a:r>
                      <a:r>
                        <a:rPr lang="zh-CN" altLang="en-US" sz="1700" kern="100" dirty="0">
                          <a:latin typeface="Arial"/>
                          <a:ea typeface="华文仿宋"/>
                          <a:cs typeface="Times New Roman"/>
                        </a:rPr>
                        <a:t>、</a:t>
                      </a:r>
                      <a:r>
                        <a:rPr lang="en-US" altLang="zh-CN" sz="1700" kern="100" dirty="0">
                          <a:latin typeface="Traditional Arabic" pitchFamily="18" charset="-78"/>
                          <a:ea typeface="+mn-ea"/>
                          <a:cs typeface="Traditional Arabic" pitchFamily="18" charset="-78"/>
                        </a:rPr>
                        <a:t>American</a:t>
                      </a:r>
                      <a:r>
                        <a:rPr lang="zh-CN" altLang="en-US" sz="1700" kern="100" dirty="0">
                          <a:latin typeface="Times New Roman"/>
                          <a:ea typeface="华文仿宋"/>
                          <a:cs typeface="Times New Roman"/>
                        </a:rPr>
                        <a:t>这两个关键词，且这两个关键词间隔最多不超过</a:t>
                      </a:r>
                      <a:r>
                        <a:rPr lang="en-US" sz="1700" kern="100" dirty="0">
                          <a:latin typeface="Arial"/>
                          <a:ea typeface="华文仿宋"/>
                          <a:cs typeface="Times New Roman"/>
                        </a:rPr>
                        <a:t>25</a:t>
                      </a:r>
                      <a:r>
                        <a:rPr lang="zh-CN" altLang="en-US" sz="1700" kern="100" dirty="0">
                          <a:latin typeface="Times New Roman"/>
                          <a:ea typeface="华文仿宋"/>
                          <a:cs typeface="Times New Roman"/>
                        </a:rPr>
                        <a:t>个单词</a:t>
                      </a:r>
                      <a:endParaRPr lang="zh-CN" altLang="en-US" sz="1700" kern="100" dirty="0">
                        <a:latin typeface="Times New Roman"/>
                        <a:ea typeface="+mn-ea"/>
                        <a:cs typeface="Times New Roman"/>
                      </a:endParaRPr>
                    </a:p>
                  </a:txBody>
                  <a:tcPr marT="54864" marB="54864" anchor="ctr"/>
                </a:tc>
                <a:extLst>
                  <a:ext uri="{0D108BD9-81ED-4DB2-BD59-A6C34878D82A}">
                    <a16:rowId xmlns:a16="http://schemas.microsoft.com/office/drawing/2014/main" val="10006"/>
                  </a:ext>
                </a:extLst>
              </a:tr>
            </a:tbl>
          </a:graphicData>
        </a:graphic>
      </p:graphicFrame>
      <p:sp>
        <p:nvSpPr>
          <p:cNvPr id="5" name="TextBox 4"/>
          <p:cNvSpPr txBox="1"/>
          <p:nvPr/>
        </p:nvSpPr>
        <p:spPr>
          <a:xfrm>
            <a:off x="3130540" y="381000"/>
            <a:ext cx="3214710" cy="523220"/>
          </a:xfrm>
          <a:prstGeom prst="rect">
            <a:avLst/>
          </a:prstGeom>
          <a:noFill/>
        </p:spPr>
        <p:txBody>
          <a:bodyPr wrap="square" rtlCol="0">
            <a:spAutoFit/>
          </a:bodyPr>
          <a:lstStyle/>
          <a:p>
            <a:pPr algn="ctr"/>
            <a:r>
              <a:rPr lang="zh-CN" altLang="en-US" sz="2800" b="1" dirty="0">
                <a:solidFill>
                  <a:srgbClr val="FF0000"/>
                </a:solidFill>
                <a:latin typeface="华文楷体" pitchFamily="2" charset="-122"/>
                <a:ea typeface="华文楷体" pitchFamily="2" charset="-122"/>
              </a:rPr>
              <a:t>关键词的连接关系</a:t>
            </a:r>
          </a:p>
        </p:txBody>
      </p:sp>
    </p:spTree>
    <p:extLst>
      <p:ext uri="{BB962C8B-B14F-4D97-AF65-F5344CB8AC3E}">
        <p14:creationId xmlns:p14="http://schemas.microsoft.com/office/powerpoint/2010/main" val="885504903"/>
      </p:ext>
    </p:extLst>
  </p:cSld>
  <p:clrMapOvr>
    <a:masterClrMapping/>
  </p:clrMapOvr>
  <p:transition spd="med">
    <p:comb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body" idx="1"/>
          </p:nvPr>
        </p:nvSpPr>
        <p:spPr>
          <a:xfrm>
            <a:off x="179512" y="2295128"/>
            <a:ext cx="8712968" cy="3726160"/>
          </a:xfrm>
        </p:spPr>
        <p:txBody>
          <a:bodyPr>
            <a:normAutofit/>
          </a:bodyPr>
          <a:lstStyle/>
          <a:p>
            <a:pPr marL="1004888" lvl="1" indent="-660400" eaLnBrk="1" hangingPunct="1">
              <a:lnSpc>
                <a:spcPct val="90000"/>
              </a:lnSpc>
              <a:buFontTx/>
              <a:buBlip>
                <a:blip r:embed="rId2"/>
              </a:buBlip>
            </a:pPr>
            <a:r>
              <a:rPr lang="zh-CN" altLang="en-US" dirty="0">
                <a:ea typeface="宋体" pitchFamily="2" charset="-122"/>
              </a:rPr>
              <a:t>帮助您找到研究领域的核心期刊上发表的相关文章</a:t>
            </a:r>
          </a:p>
          <a:p>
            <a:pPr marL="1004888" lvl="1" indent="-660400" eaLnBrk="1" hangingPunct="1">
              <a:lnSpc>
                <a:spcPct val="90000"/>
              </a:lnSpc>
              <a:buFontTx/>
              <a:buBlip>
                <a:blip r:embed="rId2"/>
              </a:buBlip>
            </a:pPr>
            <a:r>
              <a:rPr lang="zh-CN" altLang="en-US" dirty="0">
                <a:ea typeface="宋体" pitchFamily="2" charset="-122"/>
              </a:rPr>
              <a:t>帮助您了解研究领域内的最新动向</a:t>
            </a:r>
          </a:p>
          <a:p>
            <a:pPr marL="1004888" lvl="1" indent="-660400" eaLnBrk="1" hangingPunct="1">
              <a:lnSpc>
                <a:spcPct val="90000"/>
              </a:lnSpc>
              <a:buFontTx/>
              <a:buBlip>
                <a:blip r:embed="rId2"/>
              </a:buBlip>
            </a:pPr>
            <a:r>
              <a:rPr lang="zh-CN" altLang="en-US" dirty="0">
                <a:ea typeface="宋体" pitchFamily="2" charset="-122"/>
              </a:rPr>
              <a:t>了解研究领域内全球的高影响力学者的研究方向和成果</a:t>
            </a:r>
          </a:p>
          <a:p>
            <a:pPr marL="1004888" lvl="1" indent="-660400" eaLnBrk="1" hangingPunct="1">
              <a:lnSpc>
                <a:spcPct val="90000"/>
              </a:lnSpc>
              <a:buFontTx/>
              <a:buBlip>
                <a:blip r:embed="rId2"/>
              </a:buBlip>
            </a:pPr>
            <a:r>
              <a:rPr lang="zh-CN" altLang="en-US" dirty="0">
                <a:ea typeface="宋体" pitchFamily="2" charset="-122"/>
              </a:rPr>
              <a:t>通过文章的引用和被引用帮助您了解研究领域的发展的历程</a:t>
            </a:r>
          </a:p>
          <a:p>
            <a:pPr marL="1004888" lvl="1" indent="-660400" eaLnBrk="1" hangingPunct="1">
              <a:lnSpc>
                <a:spcPct val="90000"/>
              </a:lnSpc>
              <a:buFontTx/>
              <a:buBlip>
                <a:blip r:embed="rId2"/>
              </a:buBlip>
            </a:pPr>
            <a:r>
              <a:rPr lang="zh-CN" altLang="en-US" dirty="0">
                <a:ea typeface="宋体" pitchFamily="2" charset="-122"/>
              </a:rPr>
              <a:t>指导如何进行学术研究</a:t>
            </a:r>
          </a:p>
        </p:txBody>
      </p:sp>
      <p:sp>
        <p:nvSpPr>
          <p:cNvPr id="31747" name="Rectangle 3"/>
          <p:cNvSpPr>
            <a:spLocks noGrp="1" noChangeArrowheads="1"/>
          </p:cNvSpPr>
          <p:nvPr>
            <p:ph type="title"/>
          </p:nvPr>
        </p:nvSpPr>
        <p:spPr>
          <a:xfrm>
            <a:off x="421196" y="908720"/>
            <a:ext cx="8229600" cy="1143000"/>
          </a:xfrm>
          <a:noFill/>
        </p:spPr>
        <p:txBody>
          <a:bodyPr>
            <a:normAutofit/>
          </a:bodyPr>
          <a:lstStyle/>
          <a:p>
            <a:pPr eaLnBrk="1" hangingPunct="1"/>
            <a:r>
              <a:rPr lang="zh-CN" altLang="en-US" sz="4000" b="1" dirty="0">
                <a:ea typeface="宋体" pitchFamily="2" charset="-122"/>
              </a:rPr>
              <a:t>四、</a:t>
            </a:r>
            <a:r>
              <a:rPr lang="en-US" altLang="zh-CN" sz="4000" b="1" dirty="0" err="1">
                <a:ea typeface="宋体" pitchFamily="2" charset="-122"/>
              </a:rPr>
              <a:t>HeinOnline</a:t>
            </a:r>
            <a:r>
              <a:rPr lang="zh-CN" altLang="en-US" sz="4000" b="1" dirty="0">
                <a:ea typeface="宋体" pitchFamily="2" charset="-122"/>
              </a:rPr>
              <a:t>能帮助您做什么</a:t>
            </a:r>
          </a:p>
        </p:txBody>
      </p:sp>
    </p:spTree>
    <p:extLst>
      <p:ext uri="{BB962C8B-B14F-4D97-AF65-F5344CB8AC3E}">
        <p14:creationId xmlns:p14="http://schemas.microsoft.com/office/powerpoint/2010/main" val="23584025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31778">
                                            <p:txEl>
                                              <p:pRg st="0" end="0"/>
                                            </p:txEl>
                                          </p:spTgt>
                                        </p:tgtEl>
                                        <p:attrNameLst>
                                          <p:attrName>style.visibility</p:attrName>
                                        </p:attrNameLst>
                                      </p:cBhvr>
                                      <p:to>
                                        <p:strVal val="visible"/>
                                      </p:to>
                                    </p:set>
                                    <p:anim calcmode="lin" valueType="num">
                                      <p:cBhvr additive="base">
                                        <p:cTn id="7" dur="500" fill="hold"/>
                                        <p:tgtEl>
                                          <p:spTgt spid="33177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177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331778">
                                            <p:txEl>
                                              <p:pRg st="1" end="1"/>
                                            </p:txEl>
                                          </p:spTgt>
                                        </p:tgtEl>
                                        <p:attrNameLst>
                                          <p:attrName>style.visibility</p:attrName>
                                        </p:attrNameLst>
                                      </p:cBhvr>
                                      <p:to>
                                        <p:strVal val="visible"/>
                                      </p:to>
                                    </p:set>
                                    <p:anim calcmode="lin" valueType="num">
                                      <p:cBhvr additive="base">
                                        <p:cTn id="13" dur="500" fill="hold"/>
                                        <p:tgtEl>
                                          <p:spTgt spid="33177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177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nodeType="clickEffect">
                                  <p:stCondLst>
                                    <p:cond delay="0"/>
                                  </p:stCondLst>
                                  <p:childTnLst>
                                    <p:set>
                                      <p:cBhvr>
                                        <p:cTn id="18" dur="1" fill="hold">
                                          <p:stCondLst>
                                            <p:cond delay="0"/>
                                          </p:stCondLst>
                                        </p:cTn>
                                        <p:tgtEl>
                                          <p:spTgt spid="331778">
                                            <p:txEl>
                                              <p:pRg st="2" end="2"/>
                                            </p:txEl>
                                          </p:spTgt>
                                        </p:tgtEl>
                                        <p:attrNameLst>
                                          <p:attrName>style.visibility</p:attrName>
                                        </p:attrNameLst>
                                      </p:cBhvr>
                                      <p:to>
                                        <p:strVal val="visible"/>
                                      </p:to>
                                    </p:set>
                                    <p:anim calcmode="lin" valueType="num">
                                      <p:cBhvr additive="base">
                                        <p:cTn id="19" dur="500" fill="hold"/>
                                        <p:tgtEl>
                                          <p:spTgt spid="33177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3177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nodeType="clickEffect">
                                  <p:stCondLst>
                                    <p:cond delay="0"/>
                                  </p:stCondLst>
                                  <p:childTnLst>
                                    <p:set>
                                      <p:cBhvr>
                                        <p:cTn id="24" dur="1" fill="hold">
                                          <p:stCondLst>
                                            <p:cond delay="0"/>
                                          </p:stCondLst>
                                        </p:cTn>
                                        <p:tgtEl>
                                          <p:spTgt spid="331778">
                                            <p:txEl>
                                              <p:pRg st="3" end="3"/>
                                            </p:txEl>
                                          </p:spTgt>
                                        </p:tgtEl>
                                        <p:attrNameLst>
                                          <p:attrName>style.visibility</p:attrName>
                                        </p:attrNameLst>
                                      </p:cBhvr>
                                      <p:to>
                                        <p:strVal val="visible"/>
                                      </p:to>
                                    </p:set>
                                    <p:anim calcmode="lin" valueType="num">
                                      <p:cBhvr additive="base">
                                        <p:cTn id="25" dur="500" fill="hold"/>
                                        <p:tgtEl>
                                          <p:spTgt spid="331778">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3177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6" fill="hold" nodeType="clickEffect">
                                  <p:stCondLst>
                                    <p:cond delay="0"/>
                                  </p:stCondLst>
                                  <p:childTnLst>
                                    <p:set>
                                      <p:cBhvr>
                                        <p:cTn id="30" dur="1" fill="hold">
                                          <p:stCondLst>
                                            <p:cond delay="0"/>
                                          </p:stCondLst>
                                        </p:cTn>
                                        <p:tgtEl>
                                          <p:spTgt spid="331778">
                                            <p:txEl>
                                              <p:pRg st="4" end="4"/>
                                            </p:txEl>
                                          </p:spTgt>
                                        </p:tgtEl>
                                        <p:attrNameLst>
                                          <p:attrName>style.visibility</p:attrName>
                                        </p:attrNameLst>
                                      </p:cBhvr>
                                      <p:to>
                                        <p:strVal val="visible"/>
                                      </p:to>
                                    </p:set>
                                    <p:anim calcmode="lin" valueType="num">
                                      <p:cBhvr additive="base">
                                        <p:cTn id="31" dur="500" fill="hold"/>
                                        <p:tgtEl>
                                          <p:spTgt spid="331778">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3177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a:xfrm>
            <a:off x="381000" y="341313"/>
            <a:ext cx="8534400" cy="592137"/>
          </a:xfrm>
        </p:spPr>
        <p:txBody>
          <a:bodyPr>
            <a:normAutofit fontScale="90000"/>
          </a:bodyPr>
          <a:lstStyle/>
          <a:p>
            <a:pPr eaLnBrk="1" hangingPunct="1"/>
            <a:r>
              <a:rPr lang="zh-CN" altLang="en-US" sz="3600" b="0" dirty="0">
                <a:ea typeface="黑体" pitchFamily="2" charset="-122"/>
              </a:rPr>
              <a:t>利用</a:t>
            </a:r>
            <a:r>
              <a:rPr lang="en-US" altLang="zh-CN" sz="3600" b="0" i="1" dirty="0" err="1">
                <a:ea typeface="黑体" pitchFamily="2" charset="-122"/>
              </a:rPr>
              <a:t>HeinOnline</a:t>
            </a:r>
            <a:r>
              <a:rPr lang="zh-CN" altLang="en-US" sz="3600" b="0" dirty="0">
                <a:ea typeface="黑体" pitchFamily="2" charset="-122"/>
              </a:rPr>
              <a:t>获取思路，激发研究思想</a:t>
            </a:r>
          </a:p>
        </p:txBody>
      </p:sp>
      <p:sp>
        <p:nvSpPr>
          <p:cNvPr id="89091" name="Rectangle 3"/>
          <p:cNvSpPr>
            <a:spLocks noGrp="1" noChangeArrowheads="1"/>
          </p:cNvSpPr>
          <p:nvPr>
            <p:ph type="body" idx="4294967295"/>
          </p:nvPr>
        </p:nvSpPr>
        <p:spPr>
          <a:xfrm>
            <a:off x="323528" y="1196752"/>
            <a:ext cx="8568952" cy="5400600"/>
          </a:xfrm>
          <a:ln>
            <a:solidFill>
              <a:srgbClr val="008000"/>
            </a:solidFill>
            <a:miter lim="800000"/>
            <a:headEnd/>
            <a:tailEnd/>
          </a:ln>
        </p:spPr>
        <p:txBody>
          <a:bodyPr>
            <a:normAutofit lnSpcReduction="10000"/>
          </a:bodyPr>
          <a:lstStyle/>
          <a:p>
            <a:pPr marL="228600" indent="-228600">
              <a:lnSpc>
                <a:spcPct val="140000"/>
              </a:lnSpc>
              <a:buNone/>
            </a:pPr>
            <a:r>
              <a:rPr lang="en-US" altLang="zh-CN" sz="2000" dirty="0">
                <a:ea typeface="黑体" pitchFamily="2" charset="-122"/>
              </a:rPr>
              <a:t>	 </a:t>
            </a:r>
            <a:r>
              <a:rPr lang="zh-CN" altLang="en-US" sz="2400" dirty="0">
                <a:ea typeface="黑体" pitchFamily="2" charset="-122"/>
              </a:rPr>
              <a:t>在不了解关键词或者难于限定关键词的时候，以学术领域内一篇重要文章、一个重要的学者来进行引用和被引用文献的检索。从而了解学术领域内学术研究发展的全貌。</a:t>
            </a:r>
          </a:p>
          <a:p>
            <a:pPr marL="628650" lvl="1" eaLnBrk="1" hangingPunct="1">
              <a:lnSpc>
                <a:spcPct val="170000"/>
              </a:lnSpc>
              <a:buBlip>
                <a:blip r:embed="rId3"/>
              </a:buBlip>
            </a:pPr>
            <a:r>
              <a:rPr lang="zh-CN" altLang="en-US" sz="2400" dirty="0">
                <a:ea typeface="黑体" pitchFamily="2" charset="-122"/>
              </a:rPr>
              <a:t>某一理论最初是谁提出来的；</a:t>
            </a:r>
            <a:endParaRPr lang="en-US" altLang="zh-CN" sz="2400" dirty="0">
              <a:ea typeface="黑体" pitchFamily="2" charset="-122"/>
            </a:endParaRPr>
          </a:p>
          <a:p>
            <a:pPr marL="628650" lvl="1">
              <a:lnSpc>
                <a:spcPct val="170000"/>
              </a:lnSpc>
              <a:buBlip>
                <a:blip r:embed="rId3"/>
              </a:buBlip>
            </a:pPr>
            <a:r>
              <a:rPr lang="zh-CN" altLang="en-US" sz="2400" dirty="0">
                <a:ea typeface="黑体" pitchFamily="2" charset="-122"/>
              </a:rPr>
              <a:t>该理论有没有得到进一步的证实，哪些学者对理论的研究做过相关的贡献？该理论是否已经应用到了新的领域</a:t>
            </a:r>
            <a:r>
              <a:rPr lang="en-US" altLang="zh-CN" sz="2400" dirty="0">
                <a:ea typeface="黑体" pitchFamily="2" charset="-122"/>
              </a:rPr>
              <a:t>?</a:t>
            </a:r>
          </a:p>
          <a:p>
            <a:pPr marL="628650" lvl="1" eaLnBrk="1" hangingPunct="1">
              <a:lnSpc>
                <a:spcPct val="170000"/>
              </a:lnSpc>
              <a:buBlip>
                <a:blip r:embed="rId3"/>
              </a:buBlip>
            </a:pPr>
            <a:r>
              <a:rPr lang="zh-CN" altLang="en-US" sz="2400" dirty="0">
                <a:ea typeface="黑体" pitchFamily="2" charset="-122"/>
              </a:rPr>
              <a:t>该理论研究的最新进展极其延伸？</a:t>
            </a:r>
          </a:p>
          <a:p>
            <a:pPr marL="628650" lvl="1" eaLnBrk="1" hangingPunct="1">
              <a:lnSpc>
                <a:spcPct val="170000"/>
              </a:lnSpc>
              <a:buBlip>
                <a:blip r:embed="rId3"/>
              </a:buBlip>
            </a:pPr>
            <a:r>
              <a:rPr lang="zh-CN" altLang="en-US" sz="2400" dirty="0">
                <a:ea typeface="黑体" pitchFamily="2" charset="-122"/>
              </a:rPr>
              <a:t>该理论的研究方法是否得到改进？</a:t>
            </a:r>
            <a:r>
              <a:rPr lang="zh-CN" altLang="zh-CN" sz="2400" dirty="0">
                <a:ea typeface="黑体" pitchFamily="2" charset="-122"/>
              </a:rPr>
              <a:t> </a:t>
            </a:r>
            <a:endParaRPr lang="zh-CN" altLang="en-US" sz="2400" dirty="0">
              <a:ea typeface="黑体" pitchFamily="2" charset="-122"/>
            </a:endParaRPr>
          </a:p>
          <a:p>
            <a:pPr marL="628650" lvl="1" eaLnBrk="1" hangingPunct="1">
              <a:lnSpc>
                <a:spcPct val="170000"/>
              </a:lnSpc>
              <a:buBlip>
                <a:blip r:embed="rId3"/>
              </a:buBlip>
            </a:pPr>
            <a:r>
              <a:rPr lang="zh-CN" altLang="en-US" sz="2400" dirty="0">
                <a:ea typeface="黑体" pitchFamily="2" charset="-122"/>
              </a:rPr>
              <a:t>如何了解某篇论文、某个学者被引用情况，揭示其影响力</a:t>
            </a:r>
            <a:r>
              <a:rPr lang="en-US" altLang="zh-CN" sz="2400" dirty="0">
                <a:ea typeface="黑体" pitchFamily="2" charset="-122"/>
              </a:rPr>
              <a:t>.</a:t>
            </a:r>
          </a:p>
          <a:p>
            <a:pPr marL="228600" indent="-228600" eaLnBrk="1" hangingPunct="1">
              <a:lnSpc>
                <a:spcPct val="140000"/>
              </a:lnSpc>
              <a:buFontTx/>
              <a:buNone/>
            </a:pPr>
            <a:endParaRPr lang="zh-CN" altLang="en-US" sz="2000" dirty="0">
              <a:ea typeface="黑体" pitchFamily="2" charset="-122"/>
            </a:endParaRPr>
          </a:p>
        </p:txBody>
      </p:sp>
    </p:spTree>
  </p:cSld>
  <p:clrMapOvr>
    <a:masterClrMapping/>
  </p:clrMapOvr>
  <p:transition>
    <p:spli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p:cNvSpPr>
            <a:spLocks noChangeArrowheads="1"/>
          </p:cNvSpPr>
          <p:nvPr/>
        </p:nvSpPr>
        <p:spPr bwMode="auto">
          <a:xfrm>
            <a:off x="1523345" y="939787"/>
            <a:ext cx="6097310" cy="631825"/>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2800" b="1" dirty="0">
                <a:latin typeface="Accord SF" pitchFamily="2" charset="0"/>
                <a:ea typeface="宋体" pitchFamily="2" charset="-122"/>
              </a:rPr>
              <a:t>著名宪法学者：</a:t>
            </a:r>
            <a:r>
              <a:rPr lang="en-US" altLang="zh-CN" sz="2800" b="1" dirty="0">
                <a:latin typeface="Accord SF" pitchFamily="2" charset="0"/>
                <a:ea typeface="宋体" pitchFamily="2" charset="-122"/>
              </a:rPr>
              <a:t>Herbert</a:t>
            </a:r>
            <a:r>
              <a:rPr lang="zh-CN" altLang="en-US" sz="2800" b="1" dirty="0">
                <a:latin typeface="Accord SF" pitchFamily="2" charset="0"/>
                <a:ea typeface="宋体" pitchFamily="2" charset="-122"/>
              </a:rPr>
              <a:t> </a:t>
            </a:r>
            <a:r>
              <a:rPr lang="en-US" altLang="zh-CN" sz="2800" b="1" dirty="0">
                <a:latin typeface="Accord SF" pitchFamily="2" charset="0"/>
                <a:ea typeface="宋体" pitchFamily="2" charset="-122"/>
              </a:rPr>
              <a:t>. Wechsler</a:t>
            </a:r>
            <a:endParaRPr lang="zh-CN" altLang="en-US" sz="2800" b="1" dirty="0">
              <a:latin typeface="Accord SF" pitchFamily="2" charset="0"/>
              <a:ea typeface="宋体" pitchFamily="2" charset="-122"/>
            </a:endParaRPr>
          </a:p>
        </p:txBody>
      </p:sp>
      <p:pic>
        <p:nvPicPr>
          <p:cNvPr id="51303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828816"/>
            <a:ext cx="3581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33" name="Text Box 9"/>
          <p:cNvSpPr txBox="1">
            <a:spLocks noChangeArrowheads="1"/>
          </p:cNvSpPr>
          <p:nvPr/>
        </p:nvSpPr>
        <p:spPr bwMode="auto">
          <a:xfrm>
            <a:off x="4343400" y="1803420"/>
            <a:ext cx="4648200" cy="44831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zh-CN" sz="2400" b="1" dirty="0">
                <a:ea typeface="宋体" pitchFamily="2" charset="-122"/>
              </a:rPr>
              <a:t>Herbert Wechsler</a:t>
            </a:r>
            <a:r>
              <a:rPr lang="en-US" altLang="zh-CN" sz="2400" dirty="0">
                <a:ea typeface="宋体" pitchFamily="2" charset="-122"/>
              </a:rPr>
              <a:t> (December 4, 1909 – April 26, 2000) was a legal scholar and former director of the </a:t>
            </a:r>
            <a:r>
              <a:rPr lang="en-US" altLang="zh-CN" sz="2400" dirty="0">
                <a:ea typeface="宋体" pitchFamily="2" charset="-122"/>
                <a:hlinkClick r:id="rId3" tooltip="American Law Institute"/>
              </a:rPr>
              <a:t>American Law Institute</a:t>
            </a:r>
            <a:r>
              <a:rPr lang="en-US" altLang="zh-CN" sz="2400" dirty="0">
                <a:ea typeface="宋体" pitchFamily="2" charset="-122"/>
              </a:rPr>
              <a:t> (ALI). He is most widely known for his </a:t>
            </a:r>
            <a:r>
              <a:rPr lang="en-US" altLang="zh-CN" sz="2400" dirty="0">
                <a:ea typeface="宋体" pitchFamily="2" charset="-122"/>
                <a:hlinkClick r:id="rId4" tooltip="Constitutional law"/>
              </a:rPr>
              <a:t>constitutional law</a:t>
            </a:r>
            <a:r>
              <a:rPr lang="en-US" altLang="zh-CN" sz="2400" dirty="0">
                <a:ea typeface="宋体" pitchFamily="2" charset="-122"/>
              </a:rPr>
              <a:t> scholarship and for the creation of the </a:t>
            </a:r>
            <a:r>
              <a:rPr lang="en-US" altLang="zh-CN" sz="2400" dirty="0">
                <a:ea typeface="宋体" pitchFamily="2" charset="-122"/>
                <a:hlinkClick r:id="rId5" tooltip="Model Penal Code"/>
              </a:rPr>
              <a:t>Model Penal Code</a:t>
            </a:r>
            <a:r>
              <a:rPr lang="en-US" altLang="zh-CN" sz="2400" dirty="0">
                <a:ea typeface="宋体" pitchFamily="2" charset="-122"/>
              </a:rPr>
              <a:t>. </a:t>
            </a:r>
            <a:r>
              <a:rPr lang="en-US" altLang="zh-CN" sz="2400" i="1" dirty="0">
                <a:ea typeface="宋体" pitchFamily="2" charset="-122"/>
                <a:hlinkClick r:id="rId6" tooltip="The Journal of Legal Studies"/>
              </a:rPr>
              <a:t>The Journal of Legal Studies</a:t>
            </a:r>
            <a:r>
              <a:rPr lang="en-US" altLang="zh-CN" sz="2400" dirty="0">
                <a:ea typeface="宋体" pitchFamily="2" charset="-122"/>
              </a:rPr>
              <a:t> has identified Wechsler as one of the most cited legal scholar of the 20th century. </a:t>
            </a:r>
            <a:endParaRPr lang="zh-CN" altLang="en-US" sz="2400" dirty="0">
              <a:ea typeface="宋体" pitchFamily="2" charset="-122"/>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457200" y="304800"/>
            <a:ext cx="8229600" cy="631825"/>
          </a:xfrm>
          <a:prstGeom prst="rect">
            <a:avLst/>
          </a:prstGeom>
          <a:noFill/>
          <a:ln w="19050">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3600" b="1" dirty="0">
                <a:solidFill>
                  <a:schemeClr val="folHlink"/>
                </a:solidFill>
                <a:latin typeface="Accord SF" pitchFamily="2" charset="0"/>
                <a:ea typeface="宋体" pitchFamily="2" charset="-122"/>
              </a:rPr>
              <a:t>检索作者： </a:t>
            </a:r>
            <a:r>
              <a:rPr lang="en-US" altLang="zh-CN" sz="4000" b="1" dirty="0">
                <a:solidFill>
                  <a:schemeClr val="folHlink"/>
                </a:solidFill>
                <a:latin typeface="Accord SF" pitchFamily="2" charset="0"/>
                <a:ea typeface="宋体" pitchFamily="2" charset="-122"/>
              </a:rPr>
              <a:t>Herbert</a:t>
            </a:r>
            <a:r>
              <a:rPr lang="zh-CN" altLang="en-US" sz="3600" b="1" dirty="0">
                <a:solidFill>
                  <a:schemeClr val="folHlink"/>
                </a:solidFill>
                <a:latin typeface="Accord SF" pitchFamily="2" charset="0"/>
                <a:ea typeface="宋体" pitchFamily="2" charset="-122"/>
              </a:rPr>
              <a:t> </a:t>
            </a:r>
            <a:r>
              <a:rPr lang="en-US" altLang="zh-CN" sz="3600" b="1" dirty="0">
                <a:solidFill>
                  <a:schemeClr val="folHlink"/>
                </a:solidFill>
                <a:latin typeface="Accord SF" pitchFamily="2" charset="0"/>
                <a:ea typeface="宋体" pitchFamily="2" charset="-122"/>
              </a:rPr>
              <a:t>.</a:t>
            </a:r>
            <a:r>
              <a:rPr lang="en-US" altLang="zh-CN" sz="4000" b="1" dirty="0">
                <a:solidFill>
                  <a:schemeClr val="folHlink"/>
                </a:solidFill>
                <a:latin typeface="Accord SF" pitchFamily="2" charset="0"/>
                <a:ea typeface="宋体" pitchFamily="2" charset="-122"/>
              </a:rPr>
              <a:t> Wechsler</a:t>
            </a:r>
            <a:endParaRPr lang="zh-CN" altLang="en-US" sz="4000" b="1" dirty="0">
              <a:solidFill>
                <a:schemeClr val="folHlink"/>
              </a:solidFill>
              <a:latin typeface="Accord SF" pitchFamily="2" charset="0"/>
              <a:ea typeface="宋体" pitchFamily="2" charset="-122"/>
            </a:endParaRPr>
          </a:p>
        </p:txBody>
      </p:sp>
      <p:pic>
        <p:nvPicPr>
          <p:cNvPr id="7170" name="Picture 2"/>
          <p:cNvPicPr>
            <a:picLocks noChangeAspect="1" noChangeArrowheads="1"/>
          </p:cNvPicPr>
          <p:nvPr/>
        </p:nvPicPr>
        <p:blipFill>
          <a:blip r:embed="rId2" cstate="print"/>
          <a:srcRect/>
          <a:stretch>
            <a:fillRect/>
          </a:stretch>
        </p:blipFill>
        <p:spPr bwMode="auto">
          <a:xfrm>
            <a:off x="323528" y="1890648"/>
            <a:ext cx="8136903" cy="3842607"/>
          </a:xfrm>
          <a:prstGeom prst="rect">
            <a:avLst/>
          </a:prstGeom>
          <a:noFill/>
          <a:ln w="9525">
            <a:noFill/>
            <a:miter lim="800000"/>
            <a:headEnd/>
            <a:tailEnd/>
          </a:ln>
        </p:spPr>
      </p:pic>
      <p:sp>
        <p:nvSpPr>
          <p:cNvPr id="6" name="AutoShape 7"/>
          <p:cNvSpPr>
            <a:spLocks noChangeArrowheads="1"/>
          </p:cNvSpPr>
          <p:nvPr/>
        </p:nvSpPr>
        <p:spPr bwMode="auto">
          <a:xfrm>
            <a:off x="5148064" y="2708920"/>
            <a:ext cx="1524000" cy="1143000"/>
          </a:xfrm>
          <a:prstGeom prst="wedgeEllipseCallout">
            <a:avLst>
              <a:gd name="adj1" fmla="val -101250"/>
              <a:gd name="adj2" fmla="val 64444"/>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a:ea typeface="宋体" pitchFamily="2" charset="-122"/>
              </a:rPr>
              <a:t>输入作者名称</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457200" y="304800"/>
            <a:ext cx="8458200" cy="631825"/>
          </a:xfrm>
          <a:prstGeom prst="rect">
            <a:avLst/>
          </a:prstGeom>
          <a:noFill/>
          <a:ln w="19050">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3600" b="1">
                <a:solidFill>
                  <a:schemeClr val="folHlink"/>
                </a:solidFill>
                <a:latin typeface="Accord SF" pitchFamily="2" charset="0"/>
                <a:ea typeface="宋体" pitchFamily="2" charset="-122"/>
              </a:rPr>
              <a:t>寻找</a:t>
            </a:r>
            <a:r>
              <a:rPr lang="en-US" altLang="zh-CN" sz="3600" b="1">
                <a:solidFill>
                  <a:schemeClr val="folHlink"/>
                </a:solidFill>
                <a:latin typeface="Accord SF" pitchFamily="2" charset="0"/>
                <a:ea typeface="宋体" pitchFamily="2" charset="-122"/>
              </a:rPr>
              <a:t>Herbert Wechsler</a:t>
            </a:r>
            <a:r>
              <a:rPr lang="zh-CN" altLang="en-US" sz="3600" b="1">
                <a:solidFill>
                  <a:schemeClr val="folHlink"/>
                </a:solidFill>
                <a:latin typeface="Accord SF" pitchFamily="2" charset="0"/>
                <a:ea typeface="宋体" pitchFamily="2" charset="-122"/>
              </a:rPr>
              <a:t>发表的所有文章</a:t>
            </a:r>
          </a:p>
        </p:txBody>
      </p:sp>
      <p:pic>
        <p:nvPicPr>
          <p:cNvPr id="8194" name="Picture 2"/>
          <p:cNvPicPr>
            <a:picLocks noChangeAspect="1" noChangeArrowheads="1"/>
          </p:cNvPicPr>
          <p:nvPr/>
        </p:nvPicPr>
        <p:blipFill>
          <a:blip r:embed="rId2" cstate="print"/>
          <a:srcRect/>
          <a:stretch>
            <a:fillRect/>
          </a:stretch>
        </p:blipFill>
        <p:spPr bwMode="auto">
          <a:xfrm>
            <a:off x="1" y="1340769"/>
            <a:ext cx="9144000" cy="5328592"/>
          </a:xfrm>
          <a:prstGeom prst="rect">
            <a:avLst/>
          </a:prstGeom>
          <a:noFill/>
          <a:ln w="9525">
            <a:noFill/>
            <a:miter lim="800000"/>
            <a:headEnd/>
            <a:tailEnd/>
          </a:ln>
        </p:spPr>
      </p:pic>
      <p:sp>
        <p:nvSpPr>
          <p:cNvPr id="6" name="AutoShape 5"/>
          <p:cNvSpPr>
            <a:spLocks noChangeArrowheads="1"/>
          </p:cNvSpPr>
          <p:nvPr/>
        </p:nvSpPr>
        <p:spPr bwMode="auto">
          <a:xfrm>
            <a:off x="6012160" y="2276872"/>
            <a:ext cx="2286000" cy="901824"/>
          </a:xfrm>
          <a:prstGeom prst="wedgeRoundRectCallout">
            <a:avLst>
              <a:gd name="adj1" fmla="val -60417"/>
              <a:gd name="adj2" fmla="val 81019"/>
              <a:gd name="adj3" fmla="val 16667"/>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2800" dirty="0">
                <a:ea typeface="宋体" pitchFamily="2" charset="-122"/>
              </a:rPr>
              <a:t>最有影响力的文章</a:t>
            </a:r>
          </a:p>
        </p:txBody>
      </p:sp>
      <p:sp>
        <p:nvSpPr>
          <p:cNvPr id="7" name="AutoShape 5"/>
          <p:cNvSpPr>
            <a:spLocks noChangeArrowheads="1"/>
          </p:cNvSpPr>
          <p:nvPr/>
        </p:nvSpPr>
        <p:spPr bwMode="auto">
          <a:xfrm>
            <a:off x="5004048" y="4581128"/>
            <a:ext cx="2286000" cy="901824"/>
          </a:xfrm>
          <a:prstGeom prst="wedgeRoundRectCallout">
            <a:avLst>
              <a:gd name="adj1" fmla="val 70551"/>
              <a:gd name="adj2" fmla="val -79250"/>
              <a:gd name="adj3" fmla="val 16667"/>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2800" dirty="0">
                <a:ea typeface="宋体" pitchFamily="2" charset="-122"/>
              </a:rPr>
              <a:t>文章对后世的影响</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59632" y="779934"/>
            <a:ext cx="6491288" cy="704850"/>
          </a:xfrm>
        </p:spPr>
        <p:txBody>
          <a:bodyPr/>
          <a:lstStyle/>
          <a:p>
            <a:pPr eaLnBrk="1" hangingPunct="1"/>
            <a:r>
              <a:rPr lang="en-US" altLang="zh-CN" sz="3200" b="1" dirty="0" err="1">
                <a:ea typeface="宋体" pitchFamily="2" charset="-122"/>
              </a:rPr>
              <a:t>HeinOnline</a:t>
            </a:r>
            <a:r>
              <a:rPr lang="zh-CN" altLang="en-US" sz="3200" b="1" dirty="0">
                <a:ea typeface="宋体" pitchFamily="2" charset="-122"/>
              </a:rPr>
              <a:t>数据库使用特点</a:t>
            </a:r>
          </a:p>
        </p:txBody>
      </p:sp>
      <p:sp>
        <p:nvSpPr>
          <p:cNvPr id="365571" name="Rectangle 3"/>
          <p:cNvSpPr>
            <a:spLocks noGrp="1" noChangeArrowheads="1"/>
          </p:cNvSpPr>
          <p:nvPr>
            <p:ph type="body" idx="1"/>
          </p:nvPr>
        </p:nvSpPr>
        <p:spPr>
          <a:xfrm>
            <a:off x="0" y="1772816"/>
            <a:ext cx="8715404" cy="4824536"/>
          </a:xfrm>
        </p:spPr>
        <p:txBody>
          <a:bodyPr>
            <a:normAutofit/>
          </a:bodyPr>
          <a:lstStyle/>
          <a:p>
            <a:pPr marL="1004888" lvl="1" indent="-660400">
              <a:buBlip>
                <a:blip r:embed="rId3"/>
              </a:buBlip>
            </a:pPr>
            <a:r>
              <a:rPr lang="zh-CN" altLang="en-US" sz="2600" dirty="0"/>
              <a:t>一站式帮助学者找到法律法规、判例、学术期刊文章、学术专著，极大的节约了学者的时间；</a:t>
            </a:r>
          </a:p>
          <a:p>
            <a:pPr marL="1004888" lvl="1" indent="-660400">
              <a:buBlip>
                <a:blip r:embed="rId3"/>
              </a:buBlip>
            </a:pPr>
            <a:r>
              <a:rPr lang="zh-CN" altLang="en-US" sz="2600" dirty="0"/>
              <a:t>检索界面友好，非常符合学者的研究习惯和研究路径，检索方式简单、方便学者使用；</a:t>
            </a:r>
          </a:p>
          <a:p>
            <a:pPr marL="1004888" lvl="1" indent="-660400">
              <a:buBlip>
                <a:blip r:embed="rId3"/>
              </a:buBlip>
            </a:pPr>
            <a:r>
              <a:rPr lang="zh-CN" altLang="en-US" sz="2600" dirty="0"/>
              <a:t>对检索结果进行智能化分类和整理，帮助学者准确的找到需要的文献；</a:t>
            </a:r>
          </a:p>
          <a:p>
            <a:pPr marL="1004888" lvl="1" indent="-660400">
              <a:buBlip>
                <a:blip r:embed="rId3"/>
              </a:buBlip>
            </a:pPr>
            <a:r>
              <a:rPr lang="zh-CN" altLang="en-US" sz="2600" dirty="0"/>
              <a:t>检索的结果为</a:t>
            </a:r>
            <a:r>
              <a:rPr lang="en-US" altLang="zh-CN" sz="2600" dirty="0"/>
              <a:t>PDF</a:t>
            </a:r>
            <a:r>
              <a:rPr lang="zh-CN" altLang="en-US" sz="2600" dirty="0"/>
              <a:t>格式呈现，非常符合学者的阅读习惯；</a:t>
            </a:r>
          </a:p>
        </p:txBody>
      </p:sp>
    </p:spTree>
    <p:extLst>
      <p:ext uri="{BB962C8B-B14F-4D97-AF65-F5344CB8AC3E}">
        <p14:creationId xmlns:p14="http://schemas.microsoft.com/office/powerpoint/2010/main" val="22358075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457200" y="304800"/>
            <a:ext cx="7162800" cy="631825"/>
          </a:xfrm>
          <a:prstGeom prst="rect">
            <a:avLst/>
          </a:prstGeom>
          <a:noFill/>
          <a:ln w="19050">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3600" b="1">
                <a:solidFill>
                  <a:schemeClr val="folHlink"/>
                </a:solidFill>
                <a:latin typeface="Accord SF" pitchFamily="2" charset="0"/>
                <a:ea typeface="宋体" pitchFamily="2" charset="-122"/>
              </a:rPr>
              <a:t>文章对后人的影响</a:t>
            </a:r>
          </a:p>
        </p:txBody>
      </p:sp>
      <p:pic>
        <p:nvPicPr>
          <p:cNvPr id="9218" name="Picture 2"/>
          <p:cNvPicPr>
            <a:picLocks noChangeAspect="1" noChangeArrowheads="1"/>
          </p:cNvPicPr>
          <p:nvPr/>
        </p:nvPicPr>
        <p:blipFill>
          <a:blip r:embed="rId2" cstate="print"/>
          <a:srcRect/>
          <a:stretch>
            <a:fillRect/>
          </a:stretch>
        </p:blipFill>
        <p:spPr bwMode="auto">
          <a:xfrm>
            <a:off x="1" y="1124744"/>
            <a:ext cx="9144000" cy="5733256"/>
          </a:xfrm>
          <a:prstGeom prst="rect">
            <a:avLst/>
          </a:prstGeom>
          <a:noFill/>
          <a:ln w="9525">
            <a:noFill/>
            <a:miter lim="800000"/>
            <a:headEnd/>
            <a:tailEnd/>
          </a:ln>
        </p:spPr>
      </p:pic>
      <p:sp>
        <p:nvSpPr>
          <p:cNvPr id="7" name="AutoShape 5"/>
          <p:cNvSpPr>
            <a:spLocks noChangeArrowheads="1"/>
          </p:cNvSpPr>
          <p:nvPr/>
        </p:nvSpPr>
        <p:spPr bwMode="auto">
          <a:xfrm>
            <a:off x="1115616" y="1772816"/>
            <a:ext cx="1872208" cy="1342256"/>
          </a:xfrm>
          <a:prstGeom prst="wedgeRoundRectCallout">
            <a:avLst>
              <a:gd name="adj1" fmla="val -68657"/>
              <a:gd name="adj2" fmla="val 82199"/>
              <a:gd name="adj3" fmla="val 16667"/>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2400" dirty="0">
                <a:ea typeface="宋体" pitchFamily="2" charset="-122"/>
              </a:rPr>
              <a:t>引用这篇文献的文章的学科分布</a:t>
            </a:r>
          </a:p>
        </p:txBody>
      </p:sp>
      <p:sp>
        <p:nvSpPr>
          <p:cNvPr id="8" name="AutoShape 6"/>
          <p:cNvSpPr>
            <a:spLocks noChangeArrowheads="1"/>
          </p:cNvSpPr>
          <p:nvPr/>
        </p:nvSpPr>
        <p:spPr bwMode="auto">
          <a:xfrm>
            <a:off x="6444208" y="1268760"/>
            <a:ext cx="1676400" cy="1080120"/>
          </a:xfrm>
          <a:prstGeom prst="wedgeRoundRectCallout">
            <a:avLst>
              <a:gd name="adj1" fmla="val -48202"/>
              <a:gd name="adj2" fmla="val 108835"/>
              <a:gd name="adj3" fmla="val 16667"/>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dirty="0">
                <a:ea typeface="宋体" pitchFamily="2" charset="-122"/>
              </a:rPr>
              <a:t>引用该文同时又被别人引用最多的文章</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457200" y="304800"/>
            <a:ext cx="7162800" cy="631825"/>
          </a:xfrm>
          <a:prstGeom prst="rect">
            <a:avLst/>
          </a:prstGeom>
          <a:noFill/>
          <a:ln w="19050">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3600" b="1">
                <a:solidFill>
                  <a:schemeClr val="folHlink"/>
                </a:solidFill>
                <a:latin typeface="Accord SF" pitchFamily="2" charset="0"/>
                <a:ea typeface="宋体" pitchFamily="2" charset="-122"/>
              </a:rPr>
              <a:t>吸收的前人的成果</a:t>
            </a:r>
          </a:p>
        </p:txBody>
      </p:sp>
      <p:pic>
        <p:nvPicPr>
          <p:cNvPr id="942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192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457200" y="304800"/>
            <a:ext cx="7162800" cy="631825"/>
          </a:xfrm>
          <a:prstGeom prst="rect">
            <a:avLst/>
          </a:prstGeom>
          <a:noFill/>
          <a:ln w="19050">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3600" b="1">
                <a:solidFill>
                  <a:schemeClr val="folHlink"/>
                </a:solidFill>
                <a:latin typeface="Accord SF" pitchFamily="2" charset="0"/>
                <a:ea typeface="宋体" pitchFamily="2" charset="-122"/>
              </a:rPr>
              <a:t>前人的成果</a:t>
            </a:r>
          </a:p>
        </p:txBody>
      </p:sp>
      <p:pic>
        <p:nvPicPr>
          <p:cNvPr id="10243" name="Picture 3"/>
          <p:cNvPicPr>
            <a:picLocks noChangeAspect="1" noChangeArrowheads="1"/>
          </p:cNvPicPr>
          <p:nvPr/>
        </p:nvPicPr>
        <p:blipFill>
          <a:blip r:embed="rId2" cstate="print"/>
          <a:srcRect/>
          <a:stretch>
            <a:fillRect/>
          </a:stretch>
        </p:blipFill>
        <p:spPr bwMode="auto">
          <a:xfrm>
            <a:off x="0" y="1052736"/>
            <a:ext cx="9144000" cy="5805264"/>
          </a:xfrm>
          <a:prstGeom prst="rect">
            <a:avLst/>
          </a:prstGeom>
          <a:noFill/>
          <a:ln w="9525">
            <a:noFill/>
            <a:miter lim="800000"/>
            <a:headEnd/>
            <a:tailEnd/>
          </a:ln>
        </p:spPr>
      </p:pic>
      <p:sp>
        <p:nvSpPr>
          <p:cNvPr id="6" name="AutoShape 5"/>
          <p:cNvSpPr>
            <a:spLocks noChangeArrowheads="1"/>
          </p:cNvSpPr>
          <p:nvPr/>
        </p:nvSpPr>
        <p:spPr bwMode="auto">
          <a:xfrm>
            <a:off x="3851920" y="1052736"/>
            <a:ext cx="1872208" cy="1342256"/>
          </a:xfrm>
          <a:prstGeom prst="wedgeRoundRectCallout">
            <a:avLst>
              <a:gd name="adj1" fmla="val -70233"/>
              <a:gd name="adj2" fmla="val 32754"/>
              <a:gd name="adj3" fmla="val 16667"/>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2400" dirty="0">
                <a:ea typeface="宋体" pitchFamily="2" charset="-122"/>
              </a:rPr>
              <a:t>作者引用的这篇文献的被引用情况</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作者简介</a:t>
            </a:r>
          </a:p>
        </p:txBody>
      </p:sp>
      <p:pic>
        <p:nvPicPr>
          <p:cNvPr id="5" name="内容占位符 4"/>
          <p:cNvPicPr>
            <a:picLocks noGrp="1" noChangeAspect="1"/>
          </p:cNvPicPr>
          <p:nvPr>
            <p:ph idx="1"/>
          </p:nvPr>
        </p:nvPicPr>
        <p:blipFill>
          <a:blip r:embed="rId2" cstate="print"/>
          <a:stretch>
            <a:fillRect/>
          </a:stretch>
        </p:blipFill>
        <p:spPr>
          <a:xfrm>
            <a:off x="-36512" y="1268307"/>
            <a:ext cx="9180512" cy="5617077"/>
          </a:xfrm>
          <a:prstGeom prst="rect">
            <a:avLst/>
          </a:prstGeom>
        </p:spPr>
      </p:pic>
    </p:spTree>
    <p:extLst>
      <p:ext uri="{BB962C8B-B14F-4D97-AF65-F5344CB8AC3E}">
        <p14:creationId xmlns:p14="http://schemas.microsoft.com/office/powerpoint/2010/main" val="10884924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3568" y="188640"/>
            <a:ext cx="8229600" cy="1143000"/>
          </a:xfrm>
          <a:noFill/>
        </p:spPr>
        <p:txBody>
          <a:bodyPr>
            <a:normAutofit/>
          </a:bodyPr>
          <a:lstStyle/>
          <a:p>
            <a:pPr eaLnBrk="1" hangingPunct="1"/>
            <a:r>
              <a:rPr lang="zh-CN" altLang="en-US" sz="4000" dirty="0">
                <a:ea typeface="宋体" pitchFamily="2" charset="-122"/>
              </a:rPr>
              <a:t>最高被引论文（一）</a:t>
            </a:r>
          </a:p>
        </p:txBody>
      </p:sp>
      <p:pic>
        <p:nvPicPr>
          <p:cNvPr id="2" name="图片 1"/>
          <p:cNvPicPr>
            <a:picLocks noChangeAspect="1"/>
          </p:cNvPicPr>
          <p:nvPr/>
        </p:nvPicPr>
        <p:blipFill>
          <a:blip r:embed="rId2" cstate="print"/>
          <a:stretch>
            <a:fillRect/>
          </a:stretch>
        </p:blipFill>
        <p:spPr>
          <a:xfrm>
            <a:off x="0" y="1370259"/>
            <a:ext cx="9144000" cy="5515125"/>
          </a:xfrm>
          <a:prstGeom prst="rect">
            <a:avLst/>
          </a:prstGeom>
        </p:spPr>
      </p:pic>
      <p:pic>
        <p:nvPicPr>
          <p:cNvPr id="3" name="图片 2"/>
          <p:cNvPicPr>
            <a:picLocks noChangeAspect="1"/>
          </p:cNvPicPr>
          <p:nvPr/>
        </p:nvPicPr>
        <p:blipFill>
          <a:blip r:embed="rId3" cstate="print"/>
          <a:stretch>
            <a:fillRect/>
          </a:stretch>
        </p:blipFill>
        <p:spPr>
          <a:xfrm>
            <a:off x="3206644" y="2132856"/>
            <a:ext cx="5973868" cy="4725144"/>
          </a:xfrm>
          <a:prstGeom prst="rect">
            <a:avLst/>
          </a:prstGeom>
        </p:spPr>
      </p:pic>
    </p:spTree>
    <p:extLst>
      <p:ext uri="{BB962C8B-B14F-4D97-AF65-F5344CB8AC3E}">
        <p14:creationId xmlns:p14="http://schemas.microsoft.com/office/powerpoint/2010/main" val="553664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11560" y="260648"/>
            <a:ext cx="8229600" cy="1143000"/>
          </a:xfrm>
          <a:noFill/>
        </p:spPr>
        <p:txBody>
          <a:bodyPr>
            <a:normAutofit/>
          </a:bodyPr>
          <a:lstStyle/>
          <a:p>
            <a:pPr eaLnBrk="1" hangingPunct="1"/>
            <a:r>
              <a:rPr lang="zh-CN" altLang="en-US" sz="4000" dirty="0">
                <a:ea typeface="宋体" pitchFamily="2" charset="-122"/>
              </a:rPr>
              <a:t>最高被引论文（二）</a:t>
            </a:r>
          </a:p>
        </p:txBody>
      </p:sp>
      <p:pic>
        <p:nvPicPr>
          <p:cNvPr id="2" name="图片 1"/>
          <p:cNvPicPr>
            <a:picLocks noChangeAspect="1"/>
          </p:cNvPicPr>
          <p:nvPr/>
        </p:nvPicPr>
        <p:blipFill>
          <a:blip r:embed="rId2" cstate="print"/>
          <a:stretch>
            <a:fillRect/>
          </a:stretch>
        </p:blipFill>
        <p:spPr>
          <a:xfrm>
            <a:off x="-36512" y="1164934"/>
            <a:ext cx="9144000" cy="5693066"/>
          </a:xfrm>
          <a:prstGeom prst="rect">
            <a:avLst/>
          </a:prstGeom>
        </p:spPr>
      </p:pic>
      <p:pic>
        <p:nvPicPr>
          <p:cNvPr id="3" name="图片 2"/>
          <p:cNvPicPr>
            <a:picLocks noChangeAspect="1"/>
          </p:cNvPicPr>
          <p:nvPr/>
        </p:nvPicPr>
        <p:blipFill>
          <a:blip r:embed="rId3" cstate="print"/>
          <a:stretch>
            <a:fillRect/>
          </a:stretch>
        </p:blipFill>
        <p:spPr>
          <a:xfrm>
            <a:off x="-36512" y="1164934"/>
            <a:ext cx="9144000" cy="5720585"/>
          </a:xfrm>
          <a:prstGeom prst="rect">
            <a:avLst/>
          </a:prstGeom>
        </p:spPr>
      </p:pic>
    </p:spTree>
    <p:extLst>
      <p:ext uri="{BB962C8B-B14F-4D97-AF65-F5344CB8AC3E}">
        <p14:creationId xmlns:p14="http://schemas.microsoft.com/office/powerpoint/2010/main" val="3913989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被引最高的期刊</a:t>
            </a:r>
          </a:p>
        </p:txBody>
      </p:sp>
      <p:pic>
        <p:nvPicPr>
          <p:cNvPr id="4" name="内容占位符 3"/>
          <p:cNvPicPr>
            <a:picLocks noGrp="1" noChangeAspect="1"/>
          </p:cNvPicPr>
          <p:nvPr>
            <p:ph idx="1"/>
          </p:nvPr>
        </p:nvPicPr>
        <p:blipFill>
          <a:blip r:embed="rId2" cstate="print"/>
          <a:stretch>
            <a:fillRect/>
          </a:stretch>
        </p:blipFill>
        <p:spPr>
          <a:xfrm>
            <a:off x="0" y="1700808"/>
            <a:ext cx="9144000" cy="5064806"/>
          </a:xfrm>
          <a:prstGeom prst="rect">
            <a:avLst/>
          </a:prstGeom>
        </p:spPr>
      </p:pic>
      <p:pic>
        <p:nvPicPr>
          <p:cNvPr id="5" name="图片 4"/>
          <p:cNvPicPr>
            <a:picLocks noChangeAspect="1"/>
          </p:cNvPicPr>
          <p:nvPr/>
        </p:nvPicPr>
        <p:blipFill>
          <a:blip r:embed="rId3" cstate="print"/>
          <a:stretch>
            <a:fillRect/>
          </a:stretch>
        </p:blipFill>
        <p:spPr>
          <a:xfrm>
            <a:off x="0" y="1074616"/>
            <a:ext cx="9144000" cy="5810768"/>
          </a:xfrm>
          <a:prstGeom prst="rect">
            <a:avLst/>
          </a:prstGeom>
        </p:spPr>
      </p:pic>
    </p:spTree>
    <p:extLst>
      <p:ext uri="{BB962C8B-B14F-4D97-AF65-F5344CB8AC3E}">
        <p14:creationId xmlns:p14="http://schemas.microsoft.com/office/powerpoint/2010/main" val="49965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619772"/>
            <a:ext cx="8229600" cy="1143000"/>
          </a:xfrm>
        </p:spPr>
        <p:txBody>
          <a:bodyPr>
            <a:normAutofit/>
          </a:bodyPr>
          <a:lstStyle/>
          <a:p>
            <a:r>
              <a:rPr lang="en-US" altLang="zh-CN" dirty="0" err="1"/>
              <a:t>ScholarRank’s</a:t>
            </a:r>
            <a:r>
              <a:rPr lang="en-US" altLang="zh-CN" dirty="0"/>
              <a:t> Top 250 Authors</a:t>
            </a:r>
            <a:endParaRPr kumimoji="1" lang="zh-CN" altLang="en-US" dirty="0"/>
          </a:p>
        </p:txBody>
      </p:sp>
      <p:pic>
        <p:nvPicPr>
          <p:cNvPr id="4" name="内容占位符 3"/>
          <p:cNvPicPr>
            <a:picLocks noGrp="1" noChangeAspect="1"/>
          </p:cNvPicPr>
          <p:nvPr>
            <p:ph idx="1"/>
          </p:nvPr>
        </p:nvPicPr>
        <p:blipFill>
          <a:blip r:embed="rId3" cstate="print"/>
          <a:stretch>
            <a:fillRect/>
          </a:stretch>
        </p:blipFill>
        <p:spPr>
          <a:xfrm>
            <a:off x="539552" y="1719926"/>
            <a:ext cx="4063536" cy="5021442"/>
          </a:xfrm>
          <a:prstGeom prst="rect">
            <a:avLst/>
          </a:prstGeom>
        </p:spPr>
      </p:pic>
      <p:pic>
        <p:nvPicPr>
          <p:cNvPr id="6" name="图片 5"/>
          <p:cNvPicPr>
            <a:picLocks noChangeAspect="1"/>
          </p:cNvPicPr>
          <p:nvPr/>
        </p:nvPicPr>
        <p:blipFill>
          <a:blip r:embed="rId4" cstate="print"/>
          <a:stretch>
            <a:fillRect/>
          </a:stretch>
        </p:blipFill>
        <p:spPr>
          <a:xfrm>
            <a:off x="4573741" y="1719926"/>
            <a:ext cx="4174723" cy="5120720"/>
          </a:xfrm>
          <a:prstGeom prst="rect">
            <a:avLst/>
          </a:prstGeom>
        </p:spPr>
      </p:pic>
    </p:spTree>
    <p:extLst>
      <p:ext uri="{BB962C8B-B14F-4D97-AF65-F5344CB8AC3E}">
        <p14:creationId xmlns:p14="http://schemas.microsoft.com/office/powerpoint/2010/main" val="21308217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1571612"/>
            <a:ext cx="822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zh-CN" altLang="en-US" sz="3200" b="1" dirty="0">
                <a:latin typeface="+mn-ea"/>
              </a:rPr>
              <a:t>五、其他</a:t>
            </a:r>
            <a:endParaRPr lang="en-US" altLang="zh-CN" sz="3200" b="1" dirty="0">
              <a:latin typeface="+mn-ea"/>
            </a:endParaRPr>
          </a:p>
          <a:p>
            <a:pPr algn="ctr" eaLnBrk="1" hangingPunct="1"/>
            <a:endParaRPr lang="en-US" altLang="zh-CN" sz="3200" b="1" dirty="0">
              <a:latin typeface="Accord SF" pitchFamily="2" charset="0"/>
              <a:ea typeface="宋体" pitchFamily="2" charset="-122"/>
            </a:endParaRPr>
          </a:p>
          <a:p>
            <a:pPr algn="ctr" eaLnBrk="1" hangingPunct="1"/>
            <a:r>
              <a:rPr lang="en-US" altLang="zh-CN" sz="3200" b="1" dirty="0" err="1">
                <a:latin typeface="Accord SF" pitchFamily="2" charset="0"/>
                <a:ea typeface="宋体" pitchFamily="2" charset="-122"/>
              </a:rPr>
              <a:t>HeinOnline</a:t>
            </a:r>
            <a:r>
              <a:rPr lang="zh-CN" altLang="en-US" sz="3200" b="1" dirty="0">
                <a:latin typeface="Accord SF" pitchFamily="2" charset="0"/>
                <a:ea typeface="宋体" pitchFamily="2" charset="-122"/>
              </a:rPr>
              <a:t>全球法学学者学术能力分析功能</a:t>
            </a:r>
            <a:endParaRPr lang="en-US" altLang="zh-CN" sz="3200" b="1" dirty="0">
              <a:latin typeface="Accord SF" pitchFamily="2" charset="0"/>
              <a:ea typeface="宋体" pitchFamily="2" charset="-122"/>
            </a:endParaRPr>
          </a:p>
          <a:p>
            <a:pPr algn="ctr" eaLnBrk="1" hangingPunct="1"/>
            <a:r>
              <a:rPr lang="en-US" altLang="zh-CN" sz="3200" b="1" dirty="0">
                <a:latin typeface="Accord SF" pitchFamily="2" charset="0"/>
                <a:ea typeface="宋体" pitchFamily="2" charset="-122"/>
              </a:rPr>
              <a:t>---</a:t>
            </a:r>
            <a:r>
              <a:rPr lang="zh-CN" altLang="en-US" sz="3200" b="1" dirty="0">
                <a:latin typeface="Accord SF" pitchFamily="2" charset="0"/>
                <a:ea typeface="宋体" pitchFamily="2" charset="-122"/>
              </a:rPr>
              <a:t>以检索“法与经济”为例</a:t>
            </a:r>
            <a:endParaRPr lang="en-US" altLang="zh-CN" sz="3200" b="1" dirty="0">
              <a:latin typeface="Accord SF" pitchFamily="2" charset="0"/>
              <a:ea typeface="宋体" pitchFamily="2" charset="-122"/>
            </a:endParaRPr>
          </a:p>
        </p:txBody>
      </p:sp>
    </p:spTree>
    <p:extLst>
      <p:ext uri="{BB962C8B-B14F-4D97-AF65-F5344CB8AC3E}">
        <p14:creationId xmlns:p14="http://schemas.microsoft.com/office/powerpoint/2010/main" val="39275046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914400" y="240016"/>
            <a:ext cx="8229600" cy="1143000"/>
          </a:xfrm>
        </p:spPr>
        <p:txBody>
          <a:bodyPr>
            <a:normAutofit/>
          </a:bodyPr>
          <a:lstStyle/>
          <a:p>
            <a:r>
              <a:rPr lang="zh-CN" altLang="en-US" sz="3200" dirty="0"/>
              <a:t>法与经济（</a:t>
            </a:r>
            <a:r>
              <a:rPr lang="en-US" altLang="zh-CN" sz="3200" dirty="0"/>
              <a:t>Law and Economic</a:t>
            </a:r>
            <a:r>
              <a:rPr lang="zh-CN" altLang="en-US" sz="3200" dirty="0"/>
              <a:t>）</a:t>
            </a:r>
          </a:p>
        </p:txBody>
      </p:sp>
      <p:pic>
        <p:nvPicPr>
          <p:cNvPr id="11266" name="Picture 2"/>
          <p:cNvPicPr>
            <a:picLocks noChangeAspect="1" noChangeArrowheads="1"/>
          </p:cNvPicPr>
          <p:nvPr/>
        </p:nvPicPr>
        <p:blipFill>
          <a:blip r:embed="rId2" cstate="print"/>
          <a:srcRect/>
          <a:stretch>
            <a:fillRect/>
          </a:stretch>
        </p:blipFill>
        <p:spPr bwMode="auto">
          <a:xfrm>
            <a:off x="323528" y="1428736"/>
            <a:ext cx="8496944" cy="5040560"/>
          </a:xfrm>
          <a:prstGeom prst="rect">
            <a:avLst/>
          </a:prstGeom>
          <a:noFill/>
          <a:ln w="9525">
            <a:noFill/>
            <a:miter lim="800000"/>
            <a:headEnd/>
            <a:tailEnd/>
          </a:ln>
        </p:spPr>
      </p:pic>
      <p:sp>
        <p:nvSpPr>
          <p:cNvPr id="7" name="椭圆形标注 6"/>
          <p:cNvSpPr/>
          <p:nvPr/>
        </p:nvSpPr>
        <p:spPr>
          <a:xfrm>
            <a:off x="5220072" y="1628800"/>
            <a:ext cx="2520280" cy="914400"/>
          </a:xfrm>
          <a:prstGeom prst="wedgeEllipseCallout">
            <a:avLst>
              <a:gd name="adj1" fmla="val -94166"/>
              <a:gd name="adj2" fmla="val 1291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通过题名“</a:t>
            </a:r>
            <a:r>
              <a:rPr lang="en-US" altLang="zh-CN" b="1" dirty="0">
                <a:solidFill>
                  <a:schemeClr val="bg1"/>
                </a:solidFill>
              </a:rPr>
              <a:t>Article Title</a:t>
            </a:r>
            <a:r>
              <a:rPr lang="zh-CN" altLang="en-US" b="1" dirty="0">
                <a:solidFill>
                  <a:schemeClr val="bg1"/>
                </a:solidFill>
              </a:rPr>
              <a:t>”来检索</a:t>
            </a:r>
          </a:p>
        </p:txBody>
      </p:sp>
    </p:spTree>
    <p:extLst>
      <p:ext uri="{BB962C8B-B14F-4D97-AF65-F5344CB8AC3E}">
        <p14:creationId xmlns:p14="http://schemas.microsoft.com/office/powerpoint/2010/main" val="998083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a:off x="0" y="1218882"/>
            <a:ext cx="9144000" cy="5666502"/>
          </a:xfrm>
          <a:prstGeom prst="rect">
            <a:avLst/>
          </a:prstGeom>
        </p:spPr>
      </p:pic>
      <p:sp>
        <p:nvSpPr>
          <p:cNvPr id="50178" name="Rectangle 2"/>
          <p:cNvSpPr>
            <a:spLocks noGrp="1" noChangeArrowheads="1"/>
          </p:cNvSpPr>
          <p:nvPr>
            <p:ph type="title"/>
          </p:nvPr>
        </p:nvSpPr>
        <p:spPr>
          <a:xfrm>
            <a:off x="457200" y="274638"/>
            <a:ext cx="8229600" cy="849312"/>
          </a:xfrm>
        </p:spPr>
        <p:txBody>
          <a:bodyPr>
            <a:normAutofit/>
          </a:bodyPr>
          <a:lstStyle/>
          <a:p>
            <a:pPr eaLnBrk="1" hangingPunct="1"/>
            <a:r>
              <a:rPr lang="en-US" altLang="zh-CN" sz="4000" b="1" dirty="0" err="1">
                <a:ea typeface="宋体" pitchFamily="2" charset="-122"/>
              </a:rPr>
              <a:t>HeinOnline</a:t>
            </a:r>
            <a:r>
              <a:rPr lang="en-US" altLang="zh-CN" sz="4000" b="1" dirty="0">
                <a:ea typeface="宋体" pitchFamily="2" charset="-122"/>
              </a:rPr>
              <a:t> </a:t>
            </a:r>
            <a:r>
              <a:rPr lang="zh-CN" altLang="en-US" sz="4000" b="1" dirty="0">
                <a:ea typeface="宋体" pitchFamily="2" charset="-122"/>
              </a:rPr>
              <a:t>数据库界面</a:t>
            </a:r>
          </a:p>
        </p:txBody>
      </p:sp>
      <p:sp>
        <p:nvSpPr>
          <p:cNvPr id="8" name="椭圆形标注 7"/>
          <p:cNvSpPr/>
          <p:nvPr/>
        </p:nvSpPr>
        <p:spPr>
          <a:xfrm>
            <a:off x="6441504" y="1917972"/>
            <a:ext cx="2667000" cy="1368152"/>
          </a:xfrm>
          <a:prstGeom prst="wedgeEllipseCallout">
            <a:avLst>
              <a:gd name="adj1" fmla="val -176334"/>
              <a:gd name="adj2" fmla="val -140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FF0000"/>
                </a:solidFill>
              </a:rPr>
              <a:t>学校订购的子库</a:t>
            </a:r>
            <a:r>
              <a:rPr lang="en-US" altLang="zh-CN" sz="2400" dirty="0">
                <a:solidFill>
                  <a:srgbClr val="FF0000"/>
                </a:solidFill>
              </a:rPr>
              <a:t>---</a:t>
            </a:r>
            <a:r>
              <a:rPr lang="zh-CN" altLang="en-US" sz="2400" dirty="0">
                <a:solidFill>
                  <a:srgbClr val="FF0000"/>
                </a:solidFill>
              </a:rPr>
              <a:t>按照类别分</a:t>
            </a:r>
          </a:p>
        </p:txBody>
      </p:sp>
      <p:sp>
        <p:nvSpPr>
          <p:cNvPr id="11" name="椭圆形标注 10"/>
          <p:cNvSpPr/>
          <p:nvPr/>
        </p:nvSpPr>
        <p:spPr>
          <a:xfrm>
            <a:off x="6225480" y="3857628"/>
            <a:ext cx="2667000" cy="1368152"/>
          </a:xfrm>
          <a:prstGeom prst="wedgeEllipseCallout">
            <a:avLst>
              <a:gd name="adj1" fmla="val -176334"/>
              <a:gd name="adj2" fmla="val -140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FF0000"/>
                </a:solidFill>
              </a:rPr>
              <a:t>学校订购的子库</a:t>
            </a:r>
            <a:r>
              <a:rPr lang="en-US" altLang="zh-CN" sz="2400" dirty="0">
                <a:solidFill>
                  <a:srgbClr val="FF0000"/>
                </a:solidFill>
              </a:rPr>
              <a:t>---</a:t>
            </a:r>
            <a:r>
              <a:rPr lang="zh-CN" altLang="en-US" sz="2400" dirty="0">
                <a:solidFill>
                  <a:srgbClr val="FF0000"/>
                </a:solidFill>
              </a:rPr>
              <a:t>按照子库名称分</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57200" y="228600"/>
            <a:ext cx="8229600" cy="1143000"/>
          </a:xfrm>
        </p:spPr>
        <p:txBody>
          <a:bodyPr>
            <a:normAutofit/>
          </a:bodyPr>
          <a:lstStyle/>
          <a:p>
            <a:r>
              <a:rPr lang="zh-CN" altLang="en-US" sz="3200" dirty="0"/>
              <a:t>检索结果</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71600"/>
            <a:ext cx="9144000" cy="534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4636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0" y="1607474"/>
            <a:ext cx="9144000" cy="5277910"/>
          </a:xfrm>
          <a:prstGeom prst="rect">
            <a:avLst/>
          </a:prstGeom>
        </p:spPr>
      </p:pic>
      <p:sp>
        <p:nvSpPr>
          <p:cNvPr id="4" name="标题 3"/>
          <p:cNvSpPr>
            <a:spLocks noGrp="1"/>
          </p:cNvSpPr>
          <p:nvPr>
            <p:ph type="title"/>
          </p:nvPr>
        </p:nvSpPr>
        <p:spPr>
          <a:xfrm>
            <a:off x="457200" y="228600"/>
            <a:ext cx="8229600" cy="1143000"/>
          </a:xfrm>
        </p:spPr>
        <p:txBody>
          <a:bodyPr>
            <a:normAutofit/>
          </a:bodyPr>
          <a:lstStyle/>
          <a:p>
            <a:r>
              <a:rPr lang="en-US" altLang="zh-CN" sz="3200" dirty="0"/>
              <a:t>Richard A. Posner(</a:t>
            </a:r>
            <a:r>
              <a:rPr lang="zh-CN" altLang="en-US" sz="3200" dirty="0"/>
              <a:t>波斯纳教授</a:t>
            </a:r>
            <a:r>
              <a:rPr lang="en-US" altLang="zh-CN" sz="3200" dirty="0"/>
              <a:t>)</a:t>
            </a:r>
            <a:endParaRPr lang="zh-CN" altLang="en-US" sz="3200" dirty="0"/>
          </a:p>
        </p:txBody>
      </p:sp>
      <p:sp>
        <p:nvSpPr>
          <p:cNvPr id="14" name="圆角矩形标注 13"/>
          <p:cNvSpPr/>
          <p:nvPr/>
        </p:nvSpPr>
        <p:spPr>
          <a:xfrm>
            <a:off x="6096000" y="1052736"/>
            <a:ext cx="2971800" cy="914400"/>
          </a:xfrm>
          <a:prstGeom prst="wedgeRoundRectCallout">
            <a:avLst>
              <a:gd name="adj1" fmla="val -51450"/>
              <a:gd name="adj2" fmla="val 5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链接到芝加哥大学</a:t>
            </a:r>
            <a:r>
              <a:rPr lang="en-US" altLang="zh-CN" b="1" dirty="0">
                <a:solidFill>
                  <a:schemeClr val="bg1"/>
                </a:solidFill>
              </a:rPr>
              <a:t>Posner</a:t>
            </a:r>
            <a:r>
              <a:rPr lang="zh-CN" altLang="en-US" b="1" dirty="0">
                <a:solidFill>
                  <a:schemeClr val="bg1"/>
                </a:solidFill>
              </a:rPr>
              <a:t>教授介绍页面</a:t>
            </a:r>
          </a:p>
        </p:txBody>
      </p:sp>
      <p:sp>
        <p:nvSpPr>
          <p:cNvPr id="15" name="圆角矩形标注 14"/>
          <p:cNvSpPr/>
          <p:nvPr/>
        </p:nvSpPr>
        <p:spPr>
          <a:xfrm>
            <a:off x="6019800" y="2204864"/>
            <a:ext cx="2971800" cy="762000"/>
          </a:xfrm>
          <a:prstGeom prst="wedgeRoundRectCallout">
            <a:avLst>
              <a:gd name="adj1" fmla="val -50168"/>
              <a:gd name="adj2" fmla="val -2440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链接到维基百科</a:t>
            </a:r>
            <a:r>
              <a:rPr lang="en-US" altLang="zh-CN" b="1" dirty="0">
                <a:solidFill>
                  <a:schemeClr val="bg1"/>
                </a:solidFill>
              </a:rPr>
              <a:t>Posner</a:t>
            </a:r>
            <a:r>
              <a:rPr lang="zh-CN" altLang="en-US" b="1" dirty="0">
                <a:solidFill>
                  <a:schemeClr val="bg1"/>
                </a:solidFill>
              </a:rPr>
              <a:t>教授的介绍页面</a:t>
            </a:r>
          </a:p>
        </p:txBody>
      </p:sp>
      <p:sp>
        <p:nvSpPr>
          <p:cNvPr id="16" name="圆角矩形标注 15"/>
          <p:cNvSpPr/>
          <p:nvPr/>
        </p:nvSpPr>
        <p:spPr>
          <a:xfrm>
            <a:off x="3124200" y="3861048"/>
            <a:ext cx="5410200" cy="1066800"/>
          </a:xfrm>
          <a:prstGeom prst="wedgeRoundRectCallout">
            <a:avLst>
              <a:gd name="adj1" fmla="val -29941"/>
              <a:gd name="adj2" fmla="val -18154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bg1"/>
                </a:solidFill>
              </a:rPr>
              <a:t>1</a:t>
            </a:r>
            <a:r>
              <a:rPr lang="zh-CN" altLang="en-US" b="1" dirty="0">
                <a:solidFill>
                  <a:schemeClr val="bg1"/>
                </a:solidFill>
              </a:rPr>
              <a:t>、通过邮箱来分享</a:t>
            </a:r>
            <a:r>
              <a:rPr lang="en-US" altLang="zh-CN" b="1" dirty="0">
                <a:solidFill>
                  <a:schemeClr val="bg1"/>
                </a:solidFill>
              </a:rPr>
              <a:t>Posner</a:t>
            </a:r>
            <a:r>
              <a:rPr lang="zh-CN" altLang="en-US" b="1" dirty="0">
                <a:solidFill>
                  <a:schemeClr val="bg1"/>
                </a:solidFill>
              </a:rPr>
              <a:t>教授的文章索引页面</a:t>
            </a:r>
            <a:endParaRPr lang="en-US" altLang="zh-CN" b="1" dirty="0">
              <a:solidFill>
                <a:schemeClr val="bg1"/>
              </a:solidFill>
            </a:endParaRPr>
          </a:p>
          <a:p>
            <a:r>
              <a:rPr lang="en-US" altLang="zh-CN" b="1" dirty="0">
                <a:solidFill>
                  <a:schemeClr val="bg1"/>
                </a:solidFill>
              </a:rPr>
              <a:t>2</a:t>
            </a:r>
            <a:r>
              <a:rPr lang="zh-CN" altLang="en-US" b="1" dirty="0">
                <a:solidFill>
                  <a:schemeClr val="bg1"/>
                </a:solidFill>
              </a:rPr>
              <a:t>、设置邮箱，以后作者有文章发表以后会有邮件提醒</a:t>
            </a:r>
          </a:p>
        </p:txBody>
      </p:sp>
      <p:cxnSp>
        <p:nvCxnSpPr>
          <p:cNvPr id="17" name="直接箭头连接符 16"/>
          <p:cNvCxnSpPr>
            <a:stCxn id="15" idx="1"/>
          </p:cNvCxnSpPr>
          <p:nvPr/>
        </p:nvCxnSpPr>
        <p:spPr>
          <a:xfrm flipH="1" flipV="1">
            <a:off x="4499992" y="1988840"/>
            <a:ext cx="1519808" cy="597024"/>
          </a:xfrm>
          <a:prstGeom prst="straightConnector1">
            <a:avLst/>
          </a:prstGeom>
          <a:ln w="38100">
            <a:solidFill>
              <a:srgbClr val="0C326A"/>
            </a:solidFill>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16"/>
          <p:cNvCxnSpPr>
            <a:stCxn id="14" idx="1"/>
          </p:cNvCxnSpPr>
          <p:nvPr/>
        </p:nvCxnSpPr>
        <p:spPr>
          <a:xfrm flipH="1">
            <a:off x="3098057" y="1509936"/>
            <a:ext cx="2997943" cy="675255"/>
          </a:xfrm>
          <a:prstGeom prst="straightConnector1">
            <a:avLst/>
          </a:prstGeom>
          <a:ln w="38100">
            <a:solidFill>
              <a:srgbClr val="0C326A"/>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80914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57200" y="332656"/>
            <a:ext cx="8229600" cy="1143000"/>
          </a:xfrm>
        </p:spPr>
        <p:txBody>
          <a:bodyPr>
            <a:normAutofit/>
          </a:bodyPr>
          <a:lstStyle/>
          <a:p>
            <a:r>
              <a:rPr lang="en-US" altLang="zh-CN" sz="2800" dirty="0"/>
              <a:t>Richard A. Posner(</a:t>
            </a:r>
            <a:r>
              <a:rPr lang="zh-CN" altLang="en-US" sz="2800" dirty="0"/>
              <a:t>波斯纳教授</a:t>
            </a:r>
            <a:r>
              <a:rPr lang="en-US" altLang="zh-CN" sz="2800" dirty="0"/>
              <a:t>)</a:t>
            </a:r>
            <a:endParaRPr lang="zh-CN" altLang="en-US" sz="2800" dirty="0"/>
          </a:p>
        </p:txBody>
      </p:sp>
      <p:pic>
        <p:nvPicPr>
          <p:cNvPr id="5" name="Picture 9" descr="Richard posner harvardz.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124744"/>
            <a:ext cx="3340224" cy="345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7640" y="4601564"/>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zh-CN" b="1" dirty="0">
                <a:ea typeface="宋体" pitchFamily="2" charset="-122"/>
              </a:rPr>
              <a:t>Richard Allen Posner</a:t>
            </a:r>
            <a:endParaRPr lang="zh-CN" altLang="en-US" dirty="0">
              <a:ea typeface="宋体" pitchFamily="2" charset="-122"/>
            </a:endParaRPr>
          </a:p>
        </p:txBody>
      </p:sp>
      <p:sp>
        <p:nvSpPr>
          <p:cNvPr id="9" name="Text Box 10"/>
          <p:cNvSpPr txBox="1">
            <a:spLocks noChangeArrowheads="1"/>
          </p:cNvSpPr>
          <p:nvPr/>
        </p:nvSpPr>
        <p:spPr bwMode="auto">
          <a:xfrm>
            <a:off x="53806" y="4636411"/>
            <a:ext cx="9114036"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zh-CN" b="1" dirty="0">
              <a:ea typeface="宋体" pitchFamily="2" charset="-122"/>
            </a:endParaRPr>
          </a:p>
          <a:p>
            <a:pPr eaLnBrk="1" hangingPunct="1">
              <a:spcBef>
                <a:spcPct val="50000"/>
              </a:spcBef>
            </a:pPr>
            <a:r>
              <a:rPr lang="en-US" altLang="zh-CN" b="1" dirty="0">
                <a:ea typeface="宋体" pitchFamily="2" charset="-122"/>
              </a:rPr>
              <a:t>1</a:t>
            </a:r>
            <a:r>
              <a:rPr lang="zh-CN" altLang="en-US" b="1" dirty="0">
                <a:ea typeface="宋体" pitchFamily="2" charset="-122"/>
              </a:rPr>
              <a:t>、被判例引用</a:t>
            </a:r>
            <a:r>
              <a:rPr lang="en-US" altLang="zh-CN" b="1" dirty="0">
                <a:ea typeface="宋体" pitchFamily="2" charset="-122"/>
              </a:rPr>
              <a:t>438</a:t>
            </a:r>
            <a:r>
              <a:rPr lang="zh-CN" altLang="en-US" b="1" dirty="0">
                <a:ea typeface="宋体" pitchFamily="2" charset="-122"/>
              </a:rPr>
              <a:t>次，全球总排名第</a:t>
            </a:r>
            <a:r>
              <a:rPr lang="en-US" altLang="zh-CN" b="1" dirty="0">
                <a:ea typeface="宋体" pitchFamily="2" charset="-122"/>
              </a:rPr>
              <a:t>14</a:t>
            </a:r>
            <a:r>
              <a:rPr lang="zh-CN" altLang="en-US" b="1" dirty="0">
                <a:ea typeface="宋体" pitchFamily="2" charset="-122"/>
              </a:rPr>
              <a:t>位</a:t>
            </a:r>
            <a:endParaRPr lang="en-US" altLang="zh-CN" b="1" dirty="0">
              <a:ea typeface="宋体" pitchFamily="2" charset="-122"/>
            </a:endParaRPr>
          </a:p>
          <a:p>
            <a:pPr eaLnBrk="1" hangingPunct="1">
              <a:spcBef>
                <a:spcPct val="50000"/>
              </a:spcBef>
            </a:pPr>
            <a:r>
              <a:rPr lang="en-US" altLang="zh-CN" b="1" dirty="0">
                <a:ea typeface="宋体" pitchFamily="2" charset="-122"/>
              </a:rPr>
              <a:t>2</a:t>
            </a:r>
            <a:r>
              <a:rPr lang="zh-CN" altLang="en-US" b="1" dirty="0">
                <a:ea typeface="宋体" pitchFamily="2" charset="-122"/>
              </a:rPr>
              <a:t>、被其他文章引用</a:t>
            </a:r>
            <a:r>
              <a:rPr lang="en-US" altLang="zh-CN" b="1" dirty="0">
                <a:ea typeface="宋体" pitchFamily="2" charset="-122"/>
              </a:rPr>
              <a:t>21503</a:t>
            </a:r>
            <a:r>
              <a:rPr lang="zh-CN" altLang="en-US" b="1" dirty="0">
                <a:ea typeface="宋体" pitchFamily="2" charset="-122"/>
              </a:rPr>
              <a:t>次，全球总排名第</a:t>
            </a:r>
            <a:r>
              <a:rPr lang="en-US" altLang="zh-CN" b="1" dirty="0">
                <a:ea typeface="宋体" pitchFamily="2" charset="-122"/>
              </a:rPr>
              <a:t>2</a:t>
            </a:r>
            <a:r>
              <a:rPr lang="zh-CN" altLang="en-US" b="1" dirty="0">
                <a:ea typeface="宋体" pitchFamily="2" charset="-122"/>
              </a:rPr>
              <a:t>位</a:t>
            </a:r>
            <a:endParaRPr lang="en-US" altLang="zh-CN" b="1" dirty="0">
              <a:ea typeface="宋体" pitchFamily="2" charset="-122"/>
            </a:endParaRPr>
          </a:p>
          <a:p>
            <a:pPr eaLnBrk="1" hangingPunct="1">
              <a:spcBef>
                <a:spcPct val="50000"/>
              </a:spcBef>
            </a:pPr>
            <a:r>
              <a:rPr lang="en-US" altLang="zh-CN" b="1" dirty="0">
                <a:ea typeface="宋体" pitchFamily="2" charset="-122"/>
              </a:rPr>
              <a:t>3</a:t>
            </a:r>
            <a:r>
              <a:rPr lang="zh-CN" altLang="en-US" b="1" dirty="0">
                <a:ea typeface="宋体" pitchFamily="2" charset="-122"/>
              </a:rPr>
              <a:t>、最近</a:t>
            </a:r>
            <a:r>
              <a:rPr lang="en-US" altLang="zh-CN" b="1" dirty="0">
                <a:ea typeface="宋体" pitchFamily="2" charset="-122"/>
              </a:rPr>
              <a:t>12</a:t>
            </a:r>
            <a:r>
              <a:rPr lang="zh-CN" altLang="en-US" b="1" dirty="0">
                <a:ea typeface="宋体" pitchFamily="2" charset="-122"/>
              </a:rPr>
              <a:t>个月被其他学者关注</a:t>
            </a:r>
            <a:r>
              <a:rPr lang="en-US" altLang="zh-CN" b="1" dirty="0">
                <a:ea typeface="宋体" pitchFamily="2" charset="-122"/>
              </a:rPr>
              <a:t>7572</a:t>
            </a:r>
            <a:r>
              <a:rPr lang="zh-CN" altLang="en-US" b="1" dirty="0">
                <a:ea typeface="宋体" pitchFamily="2" charset="-122"/>
              </a:rPr>
              <a:t>次，全球总排名第</a:t>
            </a:r>
            <a:r>
              <a:rPr lang="en-US" altLang="zh-CN" b="1" dirty="0">
                <a:ea typeface="宋体" pitchFamily="2" charset="-122"/>
              </a:rPr>
              <a:t>2</a:t>
            </a:r>
            <a:r>
              <a:rPr lang="zh-CN" altLang="en-US" b="1" dirty="0">
                <a:ea typeface="宋体" pitchFamily="2" charset="-122"/>
              </a:rPr>
              <a:t>位；</a:t>
            </a:r>
            <a:endParaRPr lang="en-US" altLang="zh-CN" b="1" dirty="0">
              <a:ea typeface="宋体" pitchFamily="2" charset="-122"/>
            </a:endParaRPr>
          </a:p>
          <a:p>
            <a:pPr eaLnBrk="1" hangingPunct="1">
              <a:spcBef>
                <a:spcPct val="50000"/>
              </a:spcBef>
            </a:pPr>
            <a:r>
              <a:rPr lang="en-US" altLang="zh-CN" b="1" dirty="0">
                <a:ea typeface="宋体" pitchFamily="2" charset="-122"/>
              </a:rPr>
              <a:t>4</a:t>
            </a:r>
            <a:r>
              <a:rPr lang="zh-CN" altLang="en-US" b="1" dirty="0">
                <a:ea typeface="宋体" pitchFamily="2" charset="-122"/>
              </a:rPr>
              <a:t>、在</a:t>
            </a:r>
            <a:r>
              <a:rPr lang="en-US" altLang="zh-CN" b="1" dirty="0" err="1">
                <a:ea typeface="宋体" pitchFamily="2" charset="-122"/>
              </a:rPr>
              <a:t>HeinOnline</a:t>
            </a:r>
            <a:r>
              <a:rPr lang="zh-CN" altLang="en-US" b="1" dirty="0">
                <a:ea typeface="宋体" pitchFamily="2" charset="-122"/>
              </a:rPr>
              <a:t>收录的期刊中的所有学者的学术影响力中排名第</a:t>
            </a:r>
            <a:r>
              <a:rPr lang="en-US" altLang="zh-CN" b="1" dirty="0">
                <a:ea typeface="宋体" pitchFamily="2" charset="-122"/>
              </a:rPr>
              <a:t>2</a:t>
            </a:r>
            <a:r>
              <a:rPr lang="zh-CN" altLang="en-US" b="1" dirty="0">
                <a:ea typeface="宋体" pitchFamily="2" charset="-122"/>
              </a:rPr>
              <a:t>位</a:t>
            </a:r>
            <a:endParaRPr lang="en-US" altLang="zh-CN" b="1" dirty="0">
              <a:ea typeface="宋体" pitchFamily="2" charset="-122"/>
            </a:endParaRPr>
          </a:p>
          <a:p>
            <a:pPr eaLnBrk="1" hangingPunct="1">
              <a:spcBef>
                <a:spcPct val="50000"/>
              </a:spcBef>
            </a:pPr>
            <a:endParaRPr lang="zh-CN" altLang="en-US" dirty="0">
              <a:ea typeface="宋体" pitchFamily="2" charset="-122"/>
            </a:endParaRPr>
          </a:p>
        </p:txBody>
      </p:sp>
      <p:pic>
        <p:nvPicPr>
          <p:cNvPr id="2" name="图片 1"/>
          <p:cNvPicPr>
            <a:picLocks noChangeAspect="1"/>
          </p:cNvPicPr>
          <p:nvPr/>
        </p:nvPicPr>
        <p:blipFill>
          <a:blip r:embed="rId4" cstate="print"/>
          <a:stretch>
            <a:fillRect/>
          </a:stretch>
        </p:blipFill>
        <p:spPr>
          <a:xfrm>
            <a:off x="4211960" y="1124743"/>
            <a:ext cx="4320480" cy="3942993"/>
          </a:xfrm>
          <a:prstGeom prst="rect">
            <a:avLst/>
          </a:prstGeom>
        </p:spPr>
      </p:pic>
    </p:spTree>
    <p:extLst>
      <p:ext uri="{BB962C8B-B14F-4D97-AF65-F5344CB8AC3E}">
        <p14:creationId xmlns:p14="http://schemas.microsoft.com/office/powerpoint/2010/main" val="11004406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57200" y="332656"/>
            <a:ext cx="8229600" cy="1143000"/>
          </a:xfrm>
        </p:spPr>
        <p:txBody>
          <a:bodyPr>
            <a:normAutofit/>
          </a:bodyPr>
          <a:lstStyle/>
          <a:p>
            <a:r>
              <a:rPr lang="en-US" altLang="zh-CN" sz="2800" dirty="0"/>
              <a:t>Richard A. Posner(</a:t>
            </a:r>
            <a:r>
              <a:rPr lang="zh-CN" altLang="en-US" sz="2800" dirty="0"/>
              <a:t>波斯纳教授</a:t>
            </a:r>
            <a:r>
              <a:rPr lang="en-US" altLang="zh-CN" sz="2800" dirty="0"/>
              <a:t>)</a:t>
            </a:r>
            <a:r>
              <a:rPr lang="zh-CN" altLang="en-US" sz="2800" dirty="0"/>
              <a:t>发表的文章</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91440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14163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57200" y="332656"/>
            <a:ext cx="8229600" cy="1143000"/>
          </a:xfrm>
        </p:spPr>
        <p:txBody>
          <a:bodyPr>
            <a:normAutofit/>
          </a:bodyPr>
          <a:lstStyle/>
          <a:p>
            <a:r>
              <a:rPr lang="en-US" altLang="zh-CN" sz="2800" dirty="0"/>
              <a:t>Richard A. Posner(</a:t>
            </a:r>
            <a:r>
              <a:rPr lang="zh-CN" altLang="en-US" sz="2800" dirty="0"/>
              <a:t>波斯纳教授</a:t>
            </a:r>
            <a:r>
              <a:rPr lang="en-US" altLang="zh-CN" sz="2800" dirty="0"/>
              <a:t>)</a:t>
            </a:r>
            <a:endParaRPr lang="zh-CN" altLang="en-US" sz="28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40768"/>
            <a:ext cx="9144000" cy="551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63830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57200" y="620688"/>
            <a:ext cx="8229600" cy="936104"/>
          </a:xfrm>
        </p:spPr>
        <p:txBody>
          <a:bodyPr>
            <a:normAutofit/>
          </a:bodyPr>
          <a:lstStyle/>
          <a:p>
            <a:r>
              <a:rPr lang="en-US" altLang="zh-CN" sz="2800" dirty="0"/>
              <a:t>Richard A. Posner(</a:t>
            </a:r>
            <a:r>
              <a:rPr lang="zh-CN" altLang="en-US" sz="2800" dirty="0"/>
              <a:t>波斯纳教授</a:t>
            </a:r>
            <a:r>
              <a:rPr lang="en-US" altLang="zh-CN" sz="2800" dirty="0"/>
              <a:t>)—</a:t>
            </a:r>
            <a:r>
              <a:rPr lang="zh-CN" altLang="en-US" sz="2800" dirty="0"/>
              <a:t>维基百科</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6144"/>
            <a:ext cx="9220200" cy="544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49063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764704"/>
            <a:ext cx="8229600" cy="1143000"/>
          </a:xfrm>
        </p:spPr>
        <p:txBody>
          <a:bodyPr>
            <a:normAutofit/>
          </a:bodyPr>
          <a:lstStyle/>
          <a:p>
            <a:r>
              <a:rPr lang="en-US" altLang="zh-CN" sz="3600" b="1" dirty="0"/>
              <a:t>Wells-</a:t>
            </a:r>
            <a:r>
              <a:rPr lang="en-US" altLang="zh-CN" sz="3600" b="1" dirty="0" err="1"/>
              <a:t>HeinOnline</a:t>
            </a:r>
            <a:r>
              <a:rPr lang="zh-CN" altLang="en-US" sz="3600" b="1" dirty="0"/>
              <a:t>中国法学期刊出版计划</a:t>
            </a:r>
          </a:p>
        </p:txBody>
      </p:sp>
      <p:sp>
        <p:nvSpPr>
          <p:cNvPr id="4" name="内容占位符 2"/>
          <p:cNvSpPr>
            <a:spLocks noGrp="1"/>
          </p:cNvSpPr>
          <p:nvPr>
            <p:ph idx="1"/>
          </p:nvPr>
        </p:nvSpPr>
        <p:spPr>
          <a:xfrm>
            <a:off x="467544" y="1988840"/>
            <a:ext cx="8229600" cy="4525963"/>
          </a:xfrm>
        </p:spPr>
        <p:txBody>
          <a:bodyPr>
            <a:normAutofit lnSpcReduction="10000"/>
          </a:bodyPr>
          <a:lstStyle/>
          <a:p>
            <a:r>
              <a:rPr lang="zh-CN" altLang="en-US" b="1" dirty="0"/>
              <a:t>帮助中国法学期刊收录进</a:t>
            </a:r>
            <a:r>
              <a:rPr lang="en-US" altLang="zh-CN" b="1" dirty="0" err="1"/>
              <a:t>HeinOnline</a:t>
            </a:r>
            <a:r>
              <a:rPr lang="zh-CN" altLang="en-US" b="1" dirty="0"/>
              <a:t>数据库；</a:t>
            </a:r>
            <a:endParaRPr lang="en-US" altLang="zh-CN" b="1" dirty="0"/>
          </a:p>
          <a:p>
            <a:r>
              <a:rPr lang="zh-CN" altLang="en-US" b="1" dirty="0"/>
              <a:t>帮助中国中文法学期刊在海外出版英文版并收录进</a:t>
            </a:r>
            <a:r>
              <a:rPr lang="en-US" altLang="zh-CN" b="1" dirty="0" err="1"/>
              <a:t>HeinOnline</a:t>
            </a:r>
            <a:r>
              <a:rPr lang="zh-CN" altLang="en-US" b="1" dirty="0"/>
              <a:t>数据库</a:t>
            </a:r>
            <a:endParaRPr lang="en-US" altLang="zh-CN" b="1" dirty="0"/>
          </a:p>
          <a:p>
            <a:r>
              <a:rPr lang="en-US" altLang="zh-CN" b="1" dirty="0"/>
              <a:t>Wells</a:t>
            </a:r>
            <a:r>
              <a:rPr lang="zh-CN" altLang="en-US" b="1" dirty="0"/>
              <a:t>提供一站式出版服务：</a:t>
            </a:r>
            <a:endParaRPr lang="en-US" altLang="zh-CN" b="1" dirty="0"/>
          </a:p>
          <a:p>
            <a:pPr lvl="1"/>
            <a:r>
              <a:rPr lang="zh-CN" altLang="en-US" sz="2600" dirty="0"/>
              <a:t>法学文献翻译、审稿、外籍专家语言润色服务；</a:t>
            </a:r>
            <a:endParaRPr lang="en-US" altLang="zh-CN" sz="2600" dirty="0"/>
          </a:p>
          <a:p>
            <a:pPr lvl="1"/>
            <a:r>
              <a:rPr lang="zh-CN" altLang="en-US" sz="2600" dirty="0"/>
              <a:t>文章校对、编辑、专业排版及印制服务；</a:t>
            </a:r>
            <a:endParaRPr lang="en-US" altLang="zh-CN" sz="2600" dirty="0"/>
          </a:p>
          <a:p>
            <a:pPr lvl="1"/>
            <a:r>
              <a:rPr lang="zh-CN" altLang="en-US" sz="2600" dirty="0"/>
              <a:t>出版服务：提供美国正式期刊</a:t>
            </a:r>
            <a:r>
              <a:rPr lang="en-US" altLang="zh-CN" sz="2600" dirty="0"/>
              <a:t>ISSN</a:t>
            </a:r>
            <a:r>
              <a:rPr lang="zh-CN" altLang="en-US" sz="2600" dirty="0"/>
              <a:t>号；</a:t>
            </a:r>
            <a:endParaRPr lang="en-US" altLang="zh-CN" sz="2600" dirty="0"/>
          </a:p>
          <a:p>
            <a:pPr lvl="1"/>
            <a:r>
              <a:rPr lang="zh-CN" altLang="en-US" sz="2600" dirty="0"/>
              <a:t>期刊收录进</a:t>
            </a:r>
            <a:r>
              <a:rPr lang="en-US" altLang="zh-CN" sz="2600" dirty="0" err="1"/>
              <a:t>HeinOnline</a:t>
            </a:r>
            <a:r>
              <a:rPr lang="zh-CN" altLang="en-US" sz="2600" dirty="0"/>
              <a:t>数据库；</a:t>
            </a:r>
            <a:endParaRPr lang="en-US" altLang="zh-CN" sz="2600" dirty="0"/>
          </a:p>
          <a:p>
            <a:pPr lvl="1"/>
            <a:r>
              <a:rPr lang="zh-CN" altLang="en-US" sz="2600" dirty="0"/>
              <a:t>推广服务；</a:t>
            </a:r>
            <a:endParaRPr lang="en-US" altLang="zh-CN" sz="2600" dirty="0"/>
          </a:p>
          <a:p>
            <a:endParaRPr lang="zh-CN" altLang="en-US" dirty="0"/>
          </a:p>
        </p:txBody>
      </p:sp>
    </p:spTree>
    <p:extLst>
      <p:ext uri="{BB962C8B-B14F-4D97-AF65-F5344CB8AC3E}">
        <p14:creationId xmlns:p14="http://schemas.microsoft.com/office/powerpoint/2010/main" val="32823971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2800" b="1" dirty="0"/>
              <a:t>Wells-</a:t>
            </a:r>
            <a:r>
              <a:rPr lang="en-US" altLang="zh-CN" sz="2800" b="1" dirty="0" err="1"/>
              <a:t>HeinOnline</a:t>
            </a:r>
            <a:br>
              <a:rPr lang="en-US" altLang="zh-CN" sz="2800" b="1" dirty="0"/>
            </a:br>
            <a:r>
              <a:rPr lang="en-US" altLang="zh-CN" sz="2800" b="1" dirty="0"/>
              <a:t>China Law &amp; Society Library</a:t>
            </a:r>
            <a:endParaRPr lang="zh-CN" altLang="en-US" sz="2800" b="1" dirty="0"/>
          </a:p>
        </p:txBody>
      </p:sp>
      <p:sp>
        <p:nvSpPr>
          <p:cNvPr id="3" name="内容占位符 2"/>
          <p:cNvSpPr>
            <a:spLocks noGrp="1"/>
          </p:cNvSpPr>
          <p:nvPr>
            <p:ph idx="1"/>
          </p:nvPr>
        </p:nvSpPr>
        <p:spPr>
          <a:xfrm>
            <a:off x="457200" y="1600200"/>
            <a:ext cx="3538736" cy="4525963"/>
          </a:xfrm>
        </p:spPr>
        <p:txBody>
          <a:bodyPr>
            <a:normAutofit/>
          </a:bodyPr>
          <a:lstStyle/>
          <a:p>
            <a:r>
              <a:rPr lang="zh-CN" altLang="en-US" dirty="0"/>
              <a:t>出版中国法学学者英文专著；</a:t>
            </a:r>
            <a:endParaRPr lang="en-US" altLang="zh-CN" dirty="0"/>
          </a:p>
          <a:p>
            <a:r>
              <a:rPr lang="zh-CN" altLang="en-US" dirty="0"/>
              <a:t>在</a:t>
            </a:r>
            <a:r>
              <a:rPr lang="en-US" altLang="zh-CN" dirty="0" err="1"/>
              <a:t>HeinOnline</a:t>
            </a:r>
            <a:r>
              <a:rPr lang="zh-CN" altLang="en-US" dirty="0"/>
              <a:t>数据库中建设 </a:t>
            </a:r>
            <a:r>
              <a:rPr lang="en-US" altLang="zh-CN" dirty="0"/>
              <a:t>China Law &amp; </a:t>
            </a:r>
            <a:r>
              <a:rPr lang="en-US" altLang="zh-CN" dirty="0" err="1"/>
              <a:t>Soceity</a:t>
            </a:r>
            <a:r>
              <a:rPr lang="en-US" altLang="zh-CN" dirty="0"/>
              <a:t> </a:t>
            </a:r>
            <a:r>
              <a:rPr lang="zh-CN" altLang="en-US" dirty="0"/>
              <a:t>专题法学文献库</a:t>
            </a:r>
            <a:endParaRPr lang="en-US" altLang="zh-CN" dirty="0"/>
          </a:p>
          <a:p>
            <a:endParaRPr lang="zh-CN" altLang="en-US" dirty="0"/>
          </a:p>
        </p:txBody>
      </p:sp>
      <p:pic>
        <p:nvPicPr>
          <p:cNvPr id="5" name="内容占位符 3"/>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1916832"/>
            <a:ext cx="2483768" cy="324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E:\Wells工作文件\出版与翻译服务-publishing&amp;Translation\王利明简介（海报）-.jpg"/>
          <p:cNvPicPr>
            <a:picLocks noChangeAspect="1" noChangeArrowheads="1"/>
          </p:cNvPicPr>
          <p:nvPr/>
        </p:nvPicPr>
        <p:blipFill>
          <a:blip r:embed="rId3" cstate="print"/>
          <a:srcRect/>
          <a:stretch>
            <a:fillRect/>
          </a:stretch>
        </p:blipFill>
        <p:spPr bwMode="auto">
          <a:xfrm>
            <a:off x="3923928" y="1988840"/>
            <a:ext cx="2376264" cy="3168911"/>
          </a:xfrm>
          <a:prstGeom prst="rect">
            <a:avLst/>
          </a:prstGeom>
          <a:noFill/>
        </p:spPr>
      </p:pic>
    </p:spTree>
    <p:extLst>
      <p:ext uri="{BB962C8B-B14F-4D97-AF65-F5344CB8AC3E}">
        <p14:creationId xmlns:p14="http://schemas.microsoft.com/office/powerpoint/2010/main" val="19372084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899592" y="2027163"/>
            <a:ext cx="432048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pPr>
            <a:r>
              <a:rPr lang="zh-CN" altLang="en-US" sz="2800" b="1" dirty="0">
                <a:solidFill>
                  <a:srgbClr val="FF0000"/>
                </a:solidFill>
                <a:ea typeface="宋体" pitchFamily="2" charset="-122"/>
              </a:rPr>
              <a:t> </a:t>
            </a:r>
            <a:r>
              <a:rPr lang="zh-CN" altLang="en-US" sz="3200" b="1" dirty="0">
                <a:solidFill>
                  <a:srgbClr val="FF0000"/>
                </a:solidFill>
                <a:ea typeface="宋体" pitchFamily="2" charset="-122"/>
              </a:rPr>
              <a:t>谢谢！</a:t>
            </a:r>
            <a:endParaRPr lang="en-US" altLang="zh-CN" sz="3200" b="1" dirty="0">
              <a:solidFill>
                <a:srgbClr val="FF0000"/>
              </a:solidFill>
              <a:ea typeface="宋体" pitchFamily="2" charset="-122"/>
            </a:endParaRPr>
          </a:p>
          <a:p>
            <a:pPr eaLnBrk="1" hangingPunct="1">
              <a:lnSpc>
                <a:spcPct val="150000"/>
              </a:lnSpc>
            </a:pPr>
            <a:r>
              <a:rPr lang="en-US" altLang="zh-CN" sz="2800" b="1" dirty="0">
                <a:ea typeface="宋体" pitchFamily="2" charset="-122"/>
              </a:rPr>
              <a:t>Wells </a:t>
            </a:r>
            <a:r>
              <a:rPr lang="zh-CN" altLang="en-US" sz="2800" b="1" dirty="0">
                <a:ea typeface="宋体" pitchFamily="2" charset="-122"/>
              </a:rPr>
              <a:t>公司</a:t>
            </a:r>
          </a:p>
          <a:p>
            <a:pPr eaLnBrk="1" hangingPunct="1">
              <a:lnSpc>
                <a:spcPct val="150000"/>
              </a:lnSpc>
            </a:pPr>
            <a:r>
              <a:rPr lang="en-US" altLang="zh-CN" sz="2800" b="1" dirty="0">
                <a:ea typeface="宋体" pitchFamily="2" charset="-122"/>
              </a:rPr>
              <a:t>010-88578296</a:t>
            </a:r>
          </a:p>
          <a:p>
            <a:pPr eaLnBrk="1" hangingPunct="1">
              <a:lnSpc>
                <a:spcPct val="150000"/>
              </a:lnSpc>
            </a:pPr>
            <a:r>
              <a:rPr lang="en-US" altLang="zh-CN" sz="2800" b="1" dirty="0">
                <a:ea typeface="宋体" pitchFamily="2" charset="-122"/>
              </a:rPr>
              <a:t>13811558062</a:t>
            </a:r>
            <a:r>
              <a:rPr lang="zh-CN" altLang="en-US" sz="2800" b="1" dirty="0">
                <a:ea typeface="宋体" pitchFamily="2" charset="-122"/>
              </a:rPr>
              <a:t>（微信同号）</a:t>
            </a:r>
          </a:p>
          <a:p>
            <a:pPr eaLnBrk="1" hangingPunct="1">
              <a:lnSpc>
                <a:spcPct val="150000"/>
              </a:lnSpc>
            </a:pPr>
            <a:r>
              <a:rPr lang="en-US" altLang="zh-CN" sz="2800" b="1" dirty="0">
                <a:ea typeface="宋体" pitchFamily="2" charset="-122"/>
              </a:rPr>
              <a:t>xiafurong@wells.org.cn</a:t>
            </a:r>
          </a:p>
        </p:txBody>
      </p:sp>
      <p:pic>
        <p:nvPicPr>
          <p:cNvPr id="4" name="图片 3"/>
          <p:cNvPicPr>
            <a:picLocks noChangeAspect="1"/>
          </p:cNvPicPr>
          <p:nvPr/>
        </p:nvPicPr>
        <p:blipFill>
          <a:blip r:embed="rId2" cstate="print"/>
          <a:stretch>
            <a:fillRect/>
          </a:stretch>
        </p:blipFill>
        <p:spPr>
          <a:xfrm>
            <a:off x="5652120" y="2204864"/>
            <a:ext cx="2592288" cy="2592288"/>
          </a:xfrm>
          <a:prstGeom prst="rect">
            <a:avLst/>
          </a:prstGeom>
        </p:spPr>
      </p:pic>
    </p:spTree>
  </p:cSld>
  <p:clrMapOvr>
    <a:masterClrMapping/>
  </p:clrMapOvr>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6055</TotalTime>
  <Words>5045</Words>
  <Application>Microsoft Office PowerPoint</Application>
  <PresentationFormat>全屏显示(4:3)</PresentationFormat>
  <Paragraphs>1032</Paragraphs>
  <Slides>98</Slides>
  <Notes>11</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98</vt:i4>
      </vt:variant>
    </vt:vector>
  </HeadingPairs>
  <TitlesOfParts>
    <vt:vector size="110" baseType="lpstr">
      <vt:lpstr>Accord SF</vt:lpstr>
      <vt:lpstr>黑体</vt:lpstr>
      <vt:lpstr>华文仿宋</vt:lpstr>
      <vt:lpstr>华文楷体</vt:lpstr>
      <vt:lpstr>宋体</vt:lpstr>
      <vt:lpstr>微软雅黑</vt:lpstr>
      <vt:lpstr>Arial</vt:lpstr>
      <vt:lpstr>Calibri</vt:lpstr>
      <vt:lpstr>Times New Roman</vt:lpstr>
      <vt:lpstr>Traditional Arabic</vt:lpstr>
      <vt:lpstr>Wingdings</vt:lpstr>
      <vt:lpstr>Office 主题</vt:lpstr>
      <vt:lpstr>PowerPoint 演示文稿</vt:lpstr>
      <vt:lpstr>PowerPoint 演示文稿</vt:lpstr>
      <vt:lpstr>Content</vt:lpstr>
      <vt:lpstr>PowerPoint 演示文稿</vt:lpstr>
      <vt:lpstr>HeinOnline数据库介绍</vt:lpstr>
      <vt:lpstr>HeinOnline数据库介绍</vt:lpstr>
      <vt:lpstr>HeinOnline数据库特点</vt:lpstr>
      <vt:lpstr>HeinOnline数据库使用特点</vt:lpstr>
      <vt:lpstr>HeinOnline 数据库界面</vt:lpstr>
      <vt:lpstr>PowerPoint 演示文稿</vt:lpstr>
      <vt:lpstr>学术期刊的重要性</vt:lpstr>
      <vt:lpstr>法学期刊评价体系</vt:lpstr>
      <vt:lpstr>法学期刊评价体系</vt:lpstr>
      <vt:lpstr>HeinOnline收录的期刊信息</vt:lpstr>
      <vt:lpstr>HeinOnline收录的期刊信息</vt:lpstr>
      <vt:lpstr>HeinOnline收录的期刊信息</vt:lpstr>
      <vt:lpstr>HeinOnline收录的部分综合法学期刊</vt:lpstr>
      <vt:lpstr>HeinOnline收录的部分国际法期刊</vt:lpstr>
      <vt:lpstr>HeinOnline收录的部分比较法期刊</vt:lpstr>
      <vt:lpstr>HeinOnline收录的部分经济法期刊</vt:lpstr>
      <vt:lpstr>HeinOnline收录的部分知识产权期刊</vt:lpstr>
      <vt:lpstr>HeinOnline收录的部分环境法期刊</vt:lpstr>
      <vt:lpstr>著名期刊介绍</vt:lpstr>
      <vt:lpstr>PowerPoint 演示文稿</vt:lpstr>
      <vt:lpstr>PowerPoint 演示文稿</vt:lpstr>
      <vt:lpstr>PowerPoint 演示文稿</vt:lpstr>
      <vt:lpstr>PowerPoint 演示文稿</vt:lpstr>
      <vt:lpstr>2017年国际法期刊排名</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2，知道文章的引证号，找一篇特定的文章，请使用“Citation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3、通过关键词检索某一类文章  （1）模糊检索(Full Text) （2）高级检索（Advanced Search）  关键词举例：反倾销(antidumping)</vt:lpstr>
      <vt:lpstr>PowerPoint 演示文稿</vt:lpstr>
      <vt:lpstr>PowerPoint 演示文稿</vt:lpstr>
      <vt:lpstr>PowerPoint 演示文稿</vt:lpstr>
      <vt:lpstr>PowerPoint 演示文稿</vt:lpstr>
      <vt:lpstr>PowerPoint 演示文稿</vt:lpstr>
      <vt:lpstr>知名学者</vt:lpstr>
      <vt:lpstr>知名学者</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（2）精确检索(高级检索) Advanced Search  关于中美之间的有关“TRIPS”协议中的“集成电路”的“知识产权”问题的研究  关键词：中国、美国、TRIPS、集成电路、知识产权 </vt:lpstr>
      <vt:lpstr>PowerPoint 演示文稿</vt:lpstr>
      <vt:lpstr>PowerPoint 演示文稿</vt:lpstr>
      <vt:lpstr>检索结果</vt:lpstr>
      <vt:lpstr>精确检索</vt:lpstr>
      <vt:lpstr>检索小技巧</vt:lpstr>
      <vt:lpstr>HeinOnline数据库搜寻指令    ——通用指令部分 </vt:lpstr>
      <vt:lpstr>HeinOnline数据库搜寻指令    ——通用指令部分 </vt:lpstr>
      <vt:lpstr>PowerPoint 演示文稿</vt:lpstr>
      <vt:lpstr>四、HeinOnline能帮助您做什么</vt:lpstr>
      <vt:lpstr>利用HeinOnline获取思路，激发研究思想</vt:lpstr>
      <vt:lpstr>PowerPoint 演示文稿</vt:lpstr>
      <vt:lpstr>PowerPoint 演示文稿</vt:lpstr>
      <vt:lpstr>PowerPoint 演示文稿</vt:lpstr>
      <vt:lpstr>PowerPoint 演示文稿</vt:lpstr>
      <vt:lpstr>PowerPoint 演示文稿</vt:lpstr>
      <vt:lpstr>PowerPoint 演示文稿</vt:lpstr>
      <vt:lpstr>作者简介</vt:lpstr>
      <vt:lpstr>最高被引论文（一）</vt:lpstr>
      <vt:lpstr>最高被引论文（二）</vt:lpstr>
      <vt:lpstr>被引最高的期刊</vt:lpstr>
      <vt:lpstr>ScholarRank’s Top 250 Authors</vt:lpstr>
      <vt:lpstr>PowerPoint 演示文稿</vt:lpstr>
      <vt:lpstr>法与经济（Law and Economic）</vt:lpstr>
      <vt:lpstr>检索结果</vt:lpstr>
      <vt:lpstr>Richard A. Posner(波斯纳教授)</vt:lpstr>
      <vt:lpstr>Richard A. Posner(波斯纳教授)</vt:lpstr>
      <vt:lpstr>Richard A. Posner(波斯纳教授)发表的文章</vt:lpstr>
      <vt:lpstr>Richard A. Posner(波斯纳教授)</vt:lpstr>
      <vt:lpstr>Richard A. Posner(波斯纳教授)—维基百科</vt:lpstr>
      <vt:lpstr>Wells-HeinOnline中国法学期刊出版计划</vt:lpstr>
      <vt:lpstr>Wells-HeinOnline China Law &amp; Society Library</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APPLE</dc:creator>
  <cp:lastModifiedBy>Kevin</cp:lastModifiedBy>
  <cp:revision>475</cp:revision>
  <dcterms:created xsi:type="dcterms:W3CDTF">2014-08-14T14:09:39Z</dcterms:created>
  <dcterms:modified xsi:type="dcterms:W3CDTF">2020-05-15T08:17:39Z</dcterms:modified>
</cp:coreProperties>
</file>