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2"/>
    <p:sldId id="677" r:id="rId3"/>
    <p:sldId id="265" r:id="rId4"/>
    <p:sldId id="266" r:id="rId5"/>
    <p:sldId id="681" r:id="rId6"/>
    <p:sldId id="360" r:id="rId7"/>
    <p:sldId id="468" r:id="rId8"/>
    <p:sldId id="268" r:id="rId9"/>
    <p:sldId id="678" r:id="rId10"/>
    <p:sldId id="680" r:id="rId11"/>
    <p:sldId id="679" r:id="rId12"/>
    <p:sldId id="713" r:id="rId13"/>
    <p:sldId id="715" r:id="rId14"/>
    <p:sldId id="714" r:id="rId15"/>
    <p:sldId id="269" r:id="rId16"/>
    <p:sldId id="270" r:id="rId17"/>
    <p:sldId id="549" r:id="rId18"/>
    <p:sldId id="284" r:id="rId19"/>
    <p:sldId id="273" r:id="rId20"/>
    <p:sldId id="279" r:id="rId21"/>
    <p:sldId id="281" r:id="rId22"/>
    <p:sldId id="285" r:id="rId23"/>
    <p:sldId id="288" r:id="rId24"/>
    <p:sldId id="290" r:id="rId25"/>
    <p:sldId id="291" r:id="rId26"/>
    <p:sldId id="292" r:id="rId27"/>
    <p:sldId id="298" r:id="rId28"/>
    <p:sldId id="294" r:id="rId29"/>
    <p:sldId id="300" r:id="rId30"/>
    <p:sldId id="301" r:id="rId31"/>
    <p:sldId id="295" r:id="rId32"/>
    <p:sldId id="302" r:id="rId33"/>
    <p:sldId id="305" r:id="rId34"/>
    <p:sldId id="361" r:id="rId35"/>
    <p:sldId id="362" r:id="rId36"/>
    <p:sldId id="363" r:id="rId37"/>
    <p:sldId id="310" r:id="rId38"/>
    <p:sldId id="311" r:id="rId39"/>
    <p:sldId id="547" r:id="rId4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0054"/>
    <a:srgbClr val="161459"/>
    <a:srgbClr val="17155A"/>
    <a:srgbClr val="024C95"/>
    <a:srgbClr val="141A5E"/>
    <a:srgbClr val="00509A"/>
    <a:srgbClr val="BD1920"/>
    <a:srgbClr val="C01920"/>
    <a:srgbClr val="383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90" d="100"/>
          <a:sy n="90" d="100"/>
        </p:scale>
        <p:origin x="528" y="84"/>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2020/5/15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6" Type="http://schemas.openxmlformats.org/officeDocument/2006/relationships/image" Target="../media/image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1.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35" y="2430145"/>
            <a:ext cx="12238355" cy="3194050"/>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175510" y="2921635"/>
            <a:ext cx="8402955" cy="101473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            北大法宝法律信息检索系统</a:t>
            </a:r>
            <a:endParaRPr lang="zh-CN" altLang="en-US" sz="2400" b="1">
              <a:solidFill>
                <a:schemeClr val="bg1"/>
              </a:solidFill>
              <a:latin typeface="微软雅黑" panose="020B0503020204020204" charset="-122"/>
              <a:ea typeface="微软雅黑" panose="020B0503020204020204" charset="-122"/>
            </a:endParaRPr>
          </a:p>
          <a:p>
            <a:r>
              <a:rPr lang="zh-CN" altLang="en-US" sz="2400" b="1">
                <a:solidFill>
                  <a:schemeClr val="bg1"/>
                </a:solidFill>
                <a:latin typeface="微软雅黑" panose="020B0503020204020204" charset="-122"/>
                <a:ea typeface="微软雅黑" panose="020B0503020204020204" charset="-122"/>
                <a:sym typeface="+mn-ea"/>
              </a:rPr>
              <a:t>                                                     </a:t>
            </a:r>
            <a:endParaRPr lang="zh-CN" altLang="en-US" sz="2400"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199890" y="4836160"/>
            <a:ext cx="4723130" cy="521970"/>
          </a:xfrm>
          <a:prstGeom prst="rect">
            <a:avLst/>
          </a:prstGeom>
          <a:noFill/>
        </p:spPr>
        <p:txBody>
          <a:bodyPr wrap="square" rtlCol="0">
            <a:spAutoFit/>
          </a:bodyPr>
          <a:lstStyle/>
          <a:p>
            <a:r>
              <a:rPr lang="zh-CN" altLang="en-US" sz="2800">
                <a:solidFill>
                  <a:schemeClr val="bg1"/>
                </a:solidFill>
                <a:latin typeface="微软雅黑" panose="020B0503020204020204" charset="-122"/>
                <a:ea typeface="微软雅黑" panose="020B0503020204020204" charset="-122"/>
              </a:rPr>
              <a:t>北京北大英华科技有限公司</a:t>
            </a:r>
          </a:p>
        </p:txBody>
      </p:sp>
      <p:pic>
        <p:nvPicPr>
          <p:cNvPr id="7" name="图片 6" descr="联合logo_灰"/>
          <p:cNvPicPr>
            <a:picLocks noChangeAspect="1"/>
          </p:cNvPicPr>
          <p:nvPr/>
        </p:nvPicPr>
        <p:blipFill>
          <a:blip r:embed="rId3"/>
          <a:stretch>
            <a:fillRect/>
          </a:stretch>
        </p:blipFill>
        <p:spPr>
          <a:xfrm>
            <a:off x="1844675" y="741045"/>
            <a:ext cx="8496300" cy="90678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2" name="图片 1" descr="屏幕快照 2020-01-14 14.09.07"/>
          <p:cNvPicPr>
            <a:picLocks noChangeAspect="1"/>
          </p:cNvPicPr>
          <p:nvPr/>
        </p:nvPicPr>
        <p:blipFill>
          <a:blip r:embed="rId3"/>
          <a:stretch>
            <a:fillRect/>
          </a:stretch>
        </p:blipFill>
        <p:spPr>
          <a:xfrm>
            <a:off x="1108710" y="645160"/>
            <a:ext cx="10058400" cy="51168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2" name="图片 1" descr="屏幕快照 2020-01-14 14.09.27"/>
          <p:cNvPicPr>
            <a:picLocks noChangeAspect="1"/>
          </p:cNvPicPr>
          <p:nvPr/>
        </p:nvPicPr>
        <p:blipFill>
          <a:blip r:embed="rId3"/>
          <a:stretch>
            <a:fillRect/>
          </a:stretch>
        </p:blipFill>
        <p:spPr>
          <a:xfrm>
            <a:off x="777240" y="678180"/>
            <a:ext cx="10546715" cy="5387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3" name="图片 2" descr="屏幕快照 2020-01-17 08.55.21"/>
          <p:cNvPicPr>
            <a:picLocks noChangeAspect="1"/>
          </p:cNvPicPr>
          <p:nvPr/>
        </p:nvPicPr>
        <p:blipFill>
          <a:blip r:embed="rId3"/>
          <a:stretch>
            <a:fillRect/>
          </a:stretch>
        </p:blipFill>
        <p:spPr>
          <a:xfrm>
            <a:off x="1066800" y="896620"/>
            <a:ext cx="10058400" cy="5064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2" name="图片 1" descr="屏幕快照 2020-01-17 08.54.52"/>
          <p:cNvPicPr>
            <a:picLocks noChangeAspect="1"/>
          </p:cNvPicPr>
          <p:nvPr/>
        </p:nvPicPr>
        <p:blipFill>
          <a:blip r:embed="rId3"/>
          <a:stretch>
            <a:fillRect/>
          </a:stretch>
        </p:blipFill>
        <p:spPr>
          <a:xfrm>
            <a:off x="1066800" y="868045"/>
            <a:ext cx="10058400" cy="51212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3" name="图片 2" descr="屏幕快照 2020-01-17 08.55.44"/>
          <p:cNvPicPr>
            <a:picLocks noChangeAspect="1"/>
          </p:cNvPicPr>
          <p:nvPr/>
        </p:nvPicPr>
        <p:blipFill>
          <a:blip r:embed="rId3"/>
          <a:stretch>
            <a:fillRect/>
          </a:stretch>
        </p:blipFill>
        <p:spPr>
          <a:xfrm>
            <a:off x="1066800" y="880745"/>
            <a:ext cx="10058400" cy="5095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3222625"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法律信息数据库</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种类</a:t>
            </a:r>
          </a:p>
        </p:txBody>
      </p:sp>
      <p:grpSp>
        <p:nvGrpSpPr>
          <p:cNvPr id="27" name="组合 26"/>
          <p:cNvGrpSpPr/>
          <p:nvPr/>
        </p:nvGrpSpPr>
        <p:grpSpPr>
          <a:xfrm>
            <a:off x="1859280" y="772795"/>
            <a:ext cx="8473440" cy="4846320"/>
            <a:chOff x="2364" y="1350"/>
            <a:chExt cx="13344" cy="7632"/>
          </a:xfrm>
        </p:grpSpPr>
        <p:grpSp>
          <p:nvGrpSpPr>
            <p:cNvPr id="25" name="组合 24"/>
            <p:cNvGrpSpPr/>
            <p:nvPr/>
          </p:nvGrpSpPr>
          <p:grpSpPr>
            <a:xfrm>
              <a:off x="2364" y="1350"/>
              <a:ext cx="13345" cy="7632"/>
              <a:chOff x="1224" y="1350"/>
              <a:chExt cx="13345" cy="7632"/>
            </a:xfrm>
          </p:grpSpPr>
          <p:grpSp>
            <p:nvGrpSpPr>
              <p:cNvPr id="23" name="组合 22"/>
              <p:cNvGrpSpPr/>
              <p:nvPr/>
            </p:nvGrpSpPr>
            <p:grpSpPr>
              <a:xfrm>
                <a:off x="1224" y="1350"/>
                <a:ext cx="13345" cy="7632"/>
                <a:chOff x="1336" y="2319"/>
                <a:chExt cx="13345" cy="7632"/>
              </a:xfrm>
              <a:solidFill>
                <a:schemeClr val="bg1"/>
              </a:solidFill>
            </p:grpSpPr>
            <p:sp>
              <p:nvSpPr>
                <p:cNvPr id="2" name="圆角矩形 1"/>
                <p:cNvSpPr/>
                <p:nvPr/>
              </p:nvSpPr>
              <p:spPr>
                <a:xfrm>
                  <a:off x="5000" y="231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司法案例</a:t>
                  </a:r>
                </a:p>
              </p:txBody>
            </p:sp>
            <p:sp>
              <p:nvSpPr>
                <p:cNvPr id="3" name="圆角矩形 2"/>
                <p:cNvSpPr/>
                <p:nvPr/>
              </p:nvSpPr>
              <p:spPr>
                <a:xfrm>
                  <a:off x="1336" y="231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法律法规</a:t>
                  </a:r>
                </a:p>
              </p:txBody>
            </p:sp>
            <p:sp>
              <p:nvSpPr>
                <p:cNvPr id="10" name="圆角矩形 9"/>
                <p:cNvSpPr/>
                <p:nvPr/>
              </p:nvSpPr>
              <p:spPr>
                <a:xfrm>
                  <a:off x="1336" y="6563"/>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银行专题</a:t>
                  </a:r>
                </a:p>
              </p:txBody>
            </p:sp>
            <p:sp>
              <p:nvSpPr>
                <p:cNvPr id="11" name="圆角矩形 10"/>
                <p:cNvSpPr/>
                <p:nvPr/>
              </p:nvSpPr>
              <p:spPr>
                <a:xfrm>
                  <a:off x="5000" y="6563"/>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营商环境</a:t>
                  </a:r>
                </a:p>
              </p:txBody>
            </p:sp>
            <p:sp>
              <p:nvSpPr>
                <p:cNvPr id="12" name="圆角矩形 11"/>
                <p:cNvSpPr/>
                <p:nvPr/>
              </p:nvSpPr>
              <p:spPr>
                <a:xfrm>
                  <a:off x="1336" y="443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a:solidFill>
                        <a:schemeClr val="tx1"/>
                      </a:solidFill>
                      <a:latin typeface="微软雅黑" panose="020B0503020204020204" charset="-122"/>
                      <a:ea typeface="微软雅黑" panose="020B0503020204020204" charset="-122"/>
                    </a:rPr>
                    <a:t>English</a:t>
                  </a:r>
                </a:p>
              </p:txBody>
            </p:sp>
            <p:sp>
              <p:nvSpPr>
                <p:cNvPr id="13" name="圆角矩形 12"/>
                <p:cNvSpPr/>
                <p:nvPr/>
              </p:nvSpPr>
              <p:spPr>
                <a:xfrm>
                  <a:off x="5000" y="443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检察文书</a:t>
                  </a:r>
                </a:p>
              </p:txBody>
            </p:sp>
            <p:sp>
              <p:nvSpPr>
                <p:cNvPr id="14" name="圆角矩形 13"/>
                <p:cNvSpPr/>
                <p:nvPr/>
              </p:nvSpPr>
              <p:spPr>
                <a:xfrm>
                  <a:off x="8650" y="8631"/>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法宝学堂</a:t>
                  </a:r>
                </a:p>
              </p:txBody>
            </p:sp>
            <p:sp>
              <p:nvSpPr>
                <p:cNvPr id="15" name="圆角矩形 14"/>
                <p:cNvSpPr/>
                <p:nvPr/>
              </p:nvSpPr>
              <p:spPr>
                <a:xfrm>
                  <a:off x="8650" y="443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行政处罚</a:t>
                  </a:r>
                </a:p>
              </p:txBody>
            </p:sp>
            <p:sp>
              <p:nvSpPr>
                <p:cNvPr id="16" name="圆角矩形 15"/>
                <p:cNvSpPr/>
                <p:nvPr/>
              </p:nvSpPr>
              <p:spPr>
                <a:xfrm>
                  <a:off x="8650" y="231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法学期刊</a:t>
                  </a:r>
                </a:p>
              </p:txBody>
            </p:sp>
            <p:sp>
              <p:nvSpPr>
                <p:cNvPr id="17" name="圆角矩形 16"/>
                <p:cNvSpPr/>
                <p:nvPr/>
              </p:nvSpPr>
              <p:spPr>
                <a:xfrm>
                  <a:off x="12283" y="6563"/>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法考系统</a:t>
                  </a:r>
                </a:p>
              </p:txBody>
            </p:sp>
            <p:sp>
              <p:nvSpPr>
                <p:cNvPr id="18" name="圆角矩形 17"/>
                <p:cNvSpPr/>
                <p:nvPr/>
              </p:nvSpPr>
              <p:spPr>
                <a:xfrm>
                  <a:off x="12283" y="443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刑事法宝</a:t>
                  </a:r>
                </a:p>
              </p:txBody>
            </p:sp>
            <p:sp>
              <p:nvSpPr>
                <p:cNvPr id="19" name="圆角矩形 18"/>
                <p:cNvSpPr/>
                <p:nvPr/>
              </p:nvSpPr>
              <p:spPr>
                <a:xfrm>
                  <a:off x="12283" y="2319"/>
                  <a:ext cx="2398" cy="1320"/>
                </a:xfrm>
                <a:prstGeom prst="roundRect">
                  <a:avLst/>
                </a:prstGeom>
                <a:grp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律所实务</a:t>
                  </a:r>
                </a:p>
              </p:txBody>
            </p:sp>
          </p:grpSp>
          <p:grpSp>
            <p:nvGrpSpPr>
              <p:cNvPr id="24" name="组合 23"/>
              <p:cNvGrpSpPr/>
              <p:nvPr/>
            </p:nvGrpSpPr>
            <p:grpSpPr>
              <a:xfrm>
                <a:off x="1224" y="5594"/>
                <a:ext cx="13345" cy="3388"/>
                <a:chOff x="1336" y="6563"/>
                <a:chExt cx="13345" cy="3388"/>
              </a:xfrm>
            </p:grpSpPr>
            <p:sp>
              <p:nvSpPr>
                <p:cNvPr id="20" name="圆角矩形 19"/>
                <p:cNvSpPr/>
                <p:nvPr/>
              </p:nvSpPr>
              <p:spPr>
                <a:xfrm>
                  <a:off x="12283" y="8631"/>
                  <a:ext cx="2398" cy="132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a:solidFill>
                        <a:schemeClr val="tx1"/>
                      </a:solidFill>
                    </a:rPr>
                    <a:t>企业信用</a:t>
                  </a:r>
                </a:p>
              </p:txBody>
            </p:sp>
            <p:sp>
              <p:nvSpPr>
                <p:cNvPr id="21" name="圆角矩形 20"/>
                <p:cNvSpPr/>
                <p:nvPr/>
              </p:nvSpPr>
              <p:spPr>
                <a:xfrm>
                  <a:off x="8650" y="6563"/>
                  <a:ext cx="2398" cy="132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a:solidFill>
                        <a:schemeClr val="tx1"/>
                      </a:solidFill>
                    </a:rPr>
                    <a:t>IP</a:t>
                  </a:r>
                  <a:r>
                    <a:rPr lang="zh-CN" altLang="en-US" b="1">
                      <a:solidFill>
                        <a:schemeClr val="tx1"/>
                      </a:solidFill>
                    </a:rPr>
                    <a:t>法宝</a:t>
                  </a:r>
                </a:p>
              </p:txBody>
            </p:sp>
            <p:sp>
              <p:nvSpPr>
                <p:cNvPr id="22" name="圆角矩形 21"/>
                <p:cNvSpPr/>
                <p:nvPr/>
              </p:nvSpPr>
              <p:spPr>
                <a:xfrm>
                  <a:off x="1336" y="8631"/>
                  <a:ext cx="2398" cy="132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a:solidFill>
                        <a:schemeClr val="tx1"/>
                      </a:solidFill>
                    </a:rPr>
                    <a:t>专题参考</a:t>
                  </a:r>
                </a:p>
              </p:txBody>
            </p:sp>
          </p:grpSp>
        </p:grpSp>
        <p:sp>
          <p:nvSpPr>
            <p:cNvPr id="26" name="圆角矩形 25"/>
            <p:cNvSpPr/>
            <p:nvPr/>
          </p:nvSpPr>
          <p:spPr>
            <a:xfrm>
              <a:off x="6028" y="7662"/>
              <a:ext cx="2398" cy="1320"/>
            </a:xfrm>
            <a:prstGeom prst="roundRect">
              <a:avLst/>
            </a:prstGeom>
            <a:solidFill>
              <a:schemeClr val="bg1"/>
            </a:solidFill>
            <a:ln>
              <a:solidFill>
                <a:srgbClr val="C0192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劳动法宝</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77240" y="1204595"/>
            <a:ext cx="10755556" cy="3453406"/>
            <a:chOff x="1431" y="2576"/>
            <a:chExt cx="16938" cy="5438"/>
          </a:xfrm>
        </p:grpSpPr>
        <p:grpSp>
          <p:nvGrpSpPr>
            <p:cNvPr id="4" name="组合 3"/>
            <p:cNvGrpSpPr/>
            <p:nvPr/>
          </p:nvGrpSpPr>
          <p:grpSpPr>
            <a:xfrm>
              <a:off x="1431" y="2576"/>
              <a:ext cx="2727" cy="5278"/>
              <a:chOff x="447080" y="2401275"/>
              <a:chExt cx="1731752" cy="3351648"/>
            </a:xfrm>
          </p:grpSpPr>
          <p:sp>
            <p:nvSpPr>
              <p:cNvPr id="17" name="矩形 16"/>
              <p:cNvSpPr/>
              <p:nvPr/>
            </p:nvSpPr>
            <p:spPr>
              <a:xfrm>
                <a:off x="597127" y="3192859"/>
                <a:ext cx="1498559" cy="284433"/>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司法案例库</a:t>
                </a:r>
                <a:endParaRPr lang="en-US" altLang="zh-CN" sz="1400" b="1" kern="0" dirty="0">
                  <a:ea typeface="微软雅黑" panose="020B0503020204020204" charset="-122"/>
                </a:endParaRPr>
              </a:p>
            </p:txBody>
          </p:sp>
          <p:sp>
            <p:nvSpPr>
              <p:cNvPr id="15" name="矩形 14"/>
              <p:cNvSpPr/>
              <p:nvPr/>
            </p:nvSpPr>
            <p:spPr>
              <a:xfrm>
                <a:off x="520160" y="5461042"/>
                <a:ext cx="1545579" cy="291881"/>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英文译本库</a:t>
                </a:r>
                <a:endParaRPr lang="en-US" altLang="zh-CN" sz="1400" b="1" kern="0" dirty="0">
                  <a:ea typeface="微软雅黑" panose="020B0503020204020204" charset="-122"/>
                </a:endParaRPr>
              </a:p>
            </p:txBody>
          </p:sp>
          <p:sp>
            <p:nvSpPr>
              <p:cNvPr id="11" name="箭头: 五边形 1"/>
              <p:cNvSpPr/>
              <p:nvPr/>
            </p:nvSpPr>
            <p:spPr>
              <a:xfrm rot="10800000">
                <a:off x="447080" y="2401275"/>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8"/>
              <p:cNvSpPr txBox="1"/>
              <p:nvPr/>
            </p:nvSpPr>
            <p:spPr>
              <a:xfrm>
                <a:off x="702567" y="2498850"/>
                <a:ext cx="1469987" cy="368284"/>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8053</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13" name="箭头: 五边形 39"/>
              <p:cNvSpPr/>
              <p:nvPr/>
            </p:nvSpPr>
            <p:spPr>
              <a:xfrm rot="10800000">
                <a:off x="453359" y="4688034"/>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28"/>
              <p:cNvSpPr txBox="1"/>
              <p:nvPr/>
            </p:nvSpPr>
            <p:spPr>
              <a:xfrm>
                <a:off x="596900" y="4798434"/>
                <a:ext cx="1469987" cy="369332"/>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22</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4725" y="2576"/>
              <a:ext cx="2735" cy="5375"/>
              <a:chOff x="2855768" y="2396781"/>
              <a:chExt cx="1736409" cy="3413010"/>
            </a:xfrm>
          </p:grpSpPr>
          <p:sp>
            <p:nvSpPr>
              <p:cNvPr id="28" name="矩形 27"/>
              <p:cNvSpPr/>
              <p:nvPr/>
            </p:nvSpPr>
            <p:spPr>
              <a:xfrm>
                <a:off x="2938167" y="3161308"/>
                <a:ext cx="1321011" cy="338228"/>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法律法规库</a:t>
                </a:r>
                <a:endParaRPr lang="en-US" altLang="zh-CN" sz="1400" b="1" kern="0" dirty="0">
                  <a:ea typeface="微软雅黑" panose="020B0503020204020204" charset="-122"/>
                </a:endParaRPr>
              </a:p>
            </p:txBody>
          </p:sp>
          <p:sp>
            <p:nvSpPr>
              <p:cNvPr id="21" name="箭头: 五边形 37"/>
              <p:cNvSpPr/>
              <p:nvPr/>
            </p:nvSpPr>
            <p:spPr>
              <a:xfrm rot="10800000">
                <a:off x="2855768" y="2396781"/>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8"/>
              <p:cNvSpPr txBox="1"/>
              <p:nvPr/>
            </p:nvSpPr>
            <p:spPr>
              <a:xfrm>
                <a:off x="3106043" y="2498850"/>
                <a:ext cx="1469987" cy="368258"/>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220</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26" name="矩形 25"/>
              <p:cNvSpPr/>
              <p:nvPr/>
            </p:nvSpPr>
            <p:spPr>
              <a:xfrm>
                <a:off x="3052621" y="5461042"/>
                <a:ext cx="1501484" cy="348749"/>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律所实务库</a:t>
                </a:r>
                <a:endParaRPr lang="en-US" altLang="zh-CN" sz="1400" b="1" kern="0" dirty="0">
                  <a:ea typeface="微软雅黑" panose="020B0503020204020204" charset="-122"/>
                </a:endParaRPr>
              </a:p>
            </p:txBody>
          </p:sp>
          <p:sp>
            <p:nvSpPr>
              <p:cNvPr id="24" name="箭头: 五边形 50"/>
              <p:cNvSpPr/>
              <p:nvPr/>
            </p:nvSpPr>
            <p:spPr>
              <a:xfrm rot="10800000">
                <a:off x="2866703" y="4682525"/>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122190" y="4780100"/>
                <a:ext cx="1469987" cy="368258"/>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3</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30" name="组合 29"/>
            <p:cNvGrpSpPr/>
            <p:nvPr/>
          </p:nvGrpSpPr>
          <p:grpSpPr>
            <a:xfrm>
              <a:off x="8210" y="2576"/>
              <a:ext cx="2727" cy="5349"/>
              <a:chOff x="5262742" y="2413076"/>
              <a:chExt cx="1731753" cy="3396715"/>
            </a:xfrm>
          </p:grpSpPr>
          <p:sp>
            <p:nvSpPr>
              <p:cNvPr id="39" name="矩形 38"/>
              <p:cNvSpPr/>
              <p:nvPr/>
            </p:nvSpPr>
            <p:spPr>
              <a:xfrm>
                <a:off x="5312174" y="3161308"/>
                <a:ext cx="1134000" cy="348750"/>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检察文书库</a:t>
                </a:r>
                <a:endParaRPr lang="en-US" altLang="zh-CN" sz="1400" b="1" kern="0" dirty="0">
                  <a:ea typeface="微软雅黑" panose="020B0503020204020204" charset="-122"/>
                </a:endParaRPr>
              </a:p>
            </p:txBody>
          </p:sp>
          <p:sp>
            <p:nvSpPr>
              <p:cNvPr id="37" name="矩形 36"/>
              <p:cNvSpPr/>
              <p:nvPr/>
            </p:nvSpPr>
            <p:spPr>
              <a:xfrm>
                <a:off x="5423236" y="5461042"/>
                <a:ext cx="1555497" cy="348749"/>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专题参考库</a:t>
                </a:r>
                <a:endParaRPr lang="en-US" altLang="zh-CN" sz="1400" b="1" kern="0" dirty="0">
                  <a:ea typeface="微软雅黑" panose="020B0503020204020204" charset="-122"/>
                </a:endParaRPr>
              </a:p>
            </p:txBody>
          </p:sp>
          <p:sp>
            <p:nvSpPr>
              <p:cNvPr id="33" name="箭头: 五边形 36"/>
              <p:cNvSpPr/>
              <p:nvPr/>
            </p:nvSpPr>
            <p:spPr>
              <a:xfrm rot="10800000">
                <a:off x="5262742" y="2413076"/>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28"/>
              <p:cNvSpPr txBox="1"/>
              <p:nvPr/>
            </p:nvSpPr>
            <p:spPr>
              <a:xfrm>
                <a:off x="5450200" y="2503030"/>
                <a:ext cx="1469987" cy="368281"/>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455</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35" name="箭头: 五边形 52"/>
              <p:cNvSpPr/>
              <p:nvPr/>
            </p:nvSpPr>
            <p:spPr>
              <a:xfrm rot="10800000">
                <a:off x="5269022" y="4682526"/>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28"/>
              <p:cNvSpPr txBox="1"/>
              <p:nvPr/>
            </p:nvSpPr>
            <p:spPr>
              <a:xfrm>
                <a:off x="5504181" y="4784595"/>
                <a:ext cx="1469987" cy="369332"/>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10</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41" name="组合 40"/>
            <p:cNvGrpSpPr/>
            <p:nvPr/>
          </p:nvGrpSpPr>
          <p:grpSpPr>
            <a:xfrm>
              <a:off x="15185" y="2576"/>
              <a:ext cx="3184" cy="5438"/>
              <a:chOff x="9642780" y="2356402"/>
              <a:chExt cx="2021462" cy="3453390"/>
            </a:xfrm>
          </p:grpSpPr>
          <p:sp>
            <p:nvSpPr>
              <p:cNvPr id="42" name="箭头: 五边形 40"/>
              <p:cNvSpPr/>
              <p:nvPr/>
            </p:nvSpPr>
            <p:spPr>
              <a:xfrm rot="10800000">
                <a:off x="9650583" y="4676334"/>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28"/>
              <p:cNvSpPr txBox="1"/>
              <p:nvPr/>
            </p:nvSpPr>
            <p:spPr>
              <a:xfrm>
                <a:off x="9877237" y="4775645"/>
                <a:ext cx="1469987" cy="368298"/>
              </a:xfrm>
              <a:prstGeom prst="rect">
                <a:avLst/>
              </a:prstGeom>
              <a:noFill/>
            </p:spPr>
            <p:txBody>
              <a:bodyPr wrap="square" rtlCol="0">
                <a:spAutoFit/>
              </a:bodyPr>
              <a:lstStyle/>
              <a:p>
                <a:pPr algn="ctr"/>
                <a:r>
                  <a:rPr lang="en-US" altLang="zh-CN" dirty="0">
                    <a:solidFill>
                      <a:schemeClr val="bg1"/>
                    </a:solidFill>
                    <a:latin typeface="微软雅黑" panose="020B0503020204020204" charset="-122"/>
                    <a:ea typeface="微软雅黑" panose="020B0503020204020204" charset="-122"/>
                  </a:rPr>
                  <a:t>1500</a:t>
                </a:r>
                <a:r>
                  <a:rPr lang="zh-CN" altLang="en-US" dirty="0">
                    <a:solidFill>
                      <a:schemeClr val="bg1"/>
                    </a:solidFill>
                    <a:latin typeface="微软雅黑" panose="020B0503020204020204" charset="-122"/>
                    <a:ea typeface="微软雅黑" panose="020B0503020204020204" charset="-122"/>
                  </a:rPr>
                  <a:t>类</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50" name="矩形 49"/>
              <p:cNvSpPr/>
              <p:nvPr/>
            </p:nvSpPr>
            <p:spPr>
              <a:xfrm>
                <a:off x="9820578" y="5461042"/>
                <a:ext cx="1843664" cy="348750"/>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法宝视频库</a:t>
                </a:r>
                <a:endParaRPr lang="en-US" altLang="zh-CN" sz="1400" b="1" kern="0" dirty="0">
                  <a:ea typeface="微软雅黑" panose="020B0503020204020204" charset="-122"/>
                </a:endParaRPr>
              </a:p>
            </p:txBody>
          </p:sp>
          <p:sp>
            <p:nvSpPr>
              <p:cNvPr id="48" name="矩形 47"/>
              <p:cNvSpPr/>
              <p:nvPr/>
            </p:nvSpPr>
            <p:spPr>
              <a:xfrm>
                <a:off x="9738832" y="3161308"/>
                <a:ext cx="1021182" cy="348750"/>
              </a:xfrm>
              <a:prstGeom prst="rect">
                <a:avLst/>
              </a:prstGeom>
            </p:spPr>
            <p:txBody>
              <a:bodyPr wrap="none">
                <a:spAutoFit/>
              </a:bodyPr>
              <a:lstStyle/>
              <a:p>
                <a:pPr defTabSz="913765">
                  <a:lnSpc>
                    <a:spcPct val="130000"/>
                  </a:lnSpc>
                  <a:defRPr/>
                </a:pPr>
                <a:r>
                  <a:rPr lang="zh-CN" altLang="en-US" sz="1400" b="1" kern="0" dirty="0">
                    <a:ea typeface="微软雅黑" panose="020B0503020204020204" charset="-122"/>
                  </a:rPr>
                  <a:t>行政处罚库</a:t>
                </a:r>
                <a:endParaRPr lang="en-US" altLang="zh-CN" sz="1400" b="1" kern="0" dirty="0">
                  <a:ea typeface="微软雅黑" panose="020B0503020204020204" charset="-122"/>
                </a:endParaRPr>
              </a:p>
            </p:txBody>
          </p:sp>
          <p:sp>
            <p:nvSpPr>
              <p:cNvPr id="46" name="箭头: 五边形 53"/>
              <p:cNvSpPr/>
              <p:nvPr/>
            </p:nvSpPr>
            <p:spPr>
              <a:xfrm rot="10800000">
                <a:off x="9642780" y="2356402"/>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28"/>
              <p:cNvSpPr txBox="1"/>
              <p:nvPr/>
            </p:nvSpPr>
            <p:spPr>
              <a:xfrm>
                <a:off x="9820578" y="2455712"/>
                <a:ext cx="1469987" cy="368298"/>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560</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nvGrpSpPr>
            <p:cNvPr id="52" name="组合 51"/>
            <p:cNvGrpSpPr/>
            <p:nvPr/>
          </p:nvGrpSpPr>
          <p:grpSpPr>
            <a:xfrm>
              <a:off x="11656" y="2576"/>
              <a:ext cx="2837" cy="5382"/>
              <a:chOff x="7669811" y="2392202"/>
              <a:chExt cx="1801339" cy="3417592"/>
            </a:xfrm>
          </p:grpSpPr>
          <p:sp>
            <p:nvSpPr>
              <p:cNvPr id="61" name="矩形 60"/>
              <p:cNvSpPr/>
              <p:nvPr/>
            </p:nvSpPr>
            <p:spPr>
              <a:xfrm>
                <a:off x="7883193" y="5461043"/>
                <a:ext cx="1587957" cy="348751"/>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法学期刊库</a:t>
                </a:r>
                <a:endParaRPr lang="en-US" altLang="zh-CN" sz="1400" b="1" kern="0" dirty="0">
                  <a:ea typeface="微软雅黑" panose="020B0503020204020204" charset="-122"/>
                </a:endParaRPr>
              </a:p>
            </p:txBody>
          </p:sp>
          <p:sp>
            <p:nvSpPr>
              <p:cNvPr id="54" name="箭头: 五边形 38"/>
              <p:cNvSpPr/>
              <p:nvPr/>
            </p:nvSpPr>
            <p:spPr>
              <a:xfrm rot="10800000">
                <a:off x="7682365" y="4680581"/>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28"/>
              <p:cNvSpPr txBox="1"/>
              <p:nvPr/>
            </p:nvSpPr>
            <p:spPr>
              <a:xfrm>
                <a:off x="7883193" y="4782650"/>
                <a:ext cx="1469987" cy="368276"/>
              </a:xfrm>
              <a:prstGeom prst="rect">
                <a:avLst/>
              </a:prstGeom>
              <a:noFill/>
            </p:spPr>
            <p:txBody>
              <a:bodyPr wrap="square" rtlCol="0">
                <a:spAutoFit/>
              </a:bodyPr>
              <a:lstStyle/>
              <a:p>
                <a:pPr algn="ctr"/>
                <a:r>
                  <a:rPr lang="en-US" altLang="zh-CN" sz="1800" b="0" dirty="0">
                    <a:solidFill>
                      <a:schemeClr val="bg1"/>
                    </a:solidFill>
                    <a:latin typeface="微软雅黑" panose="020B0503020204020204" charset="-122"/>
                    <a:ea typeface="微软雅黑" panose="020B0503020204020204" charset="-122"/>
                  </a:rPr>
                  <a:t>23</a:t>
                </a:r>
                <a:r>
                  <a:rPr lang="zh-CN" altLang="en-US" sz="1800" b="0" dirty="0">
                    <a:solidFill>
                      <a:schemeClr val="bg1"/>
                    </a:solidFill>
                    <a:latin typeface="微软雅黑" panose="020B0503020204020204" charset="-122"/>
                    <a:ea typeface="微软雅黑" panose="020B0503020204020204" charset="-122"/>
                  </a:rPr>
                  <a:t>万</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sp>
            <p:nvSpPr>
              <p:cNvPr id="59" name="矩形 58"/>
              <p:cNvSpPr/>
              <p:nvPr/>
            </p:nvSpPr>
            <p:spPr>
              <a:xfrm>
                <a:off x="7709402" y="3149119"/>
                <a:ext cx="1597519" cy="192444"/>
              </a:xfrm>
              <a:prstGeom prst="rect">
                <a:avLst/>
              </a:prstGeom>
            </p:spPr>
            <p:txBody>
              <a:bodyPr wrap="square">
                <a:spAutoFit/>
              </a:bodyPr>
              <a:lstStyle/>
              <a:p>
                <a:pPr defTabSz="913765">
                  <a:lnSpc>
                    <a:spcPct val="130000"/>
                  </a:lnSpc>
                  <a:defRPr/>
                </a:pPr>
                <a:r>
                  <a:rPr lang="zh-CN" altLang="en-US" sz="1400" b="1" kern="0" dirty="0">
                    <a:ea typeface="微软雅黑" panose="020B0503020204020204" charset="-122"/>
                  </a:rPr>
                  <a:t>企业信用库</a:t>
                </a:r>
                <a:endParaRPr lang="en-US" altLang="zh-CN" sz="1400" b="1" kern="0" dirty="0">
                  <a:ea typeface="微软雅黑" panose="020B0503020204020204" charset="-122"/>
                </a:endParaRPr>
              </a:p>
            </p:txBody>
          </p:sp>
          <p:sp>
            <p:nvSpPr>
              <p:cNvPr id="57" name="箭头: 五边形 65"/>
              <p:cNvSpPr/>
              <p:nvPr/>
            </p:nvSpPr>
            <p:spPr>
              <a:xfrm rot="10800000">
                <a:off x="7669811" y="2392202"/>
                <a:ext cx="1725473" cy="573470"/>
              </a:xfrm>
              <a:prstGeom prst="homePlate">
                <a:avLst/>
              </a:prstGeom>
              <a:solidFill>
                <a:srgbClr val="8F1823"/>
              </a:solidFill>
              <a:ln>
                <a:solidFill>
                  <a:srgbClr val="8F1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28"/>
              <p:cNvSpPr txBox="1"/>
              <p:nvPr/>
            </p:nvSpPr>
            <p:spPr>
              <a:xfrm>
                <a:off x="7870639" y="2494271"/>
                <a:ext cx="1469987" cy="369332"/>
              </a:xfrm>
              <a:prstGeom prst="rect">
                <a:avLst/>
              </a:prstGeom>
              <a:noFill/>
            </p:spPr>
            <p:txBody>
              <a:bodyPr wrap="square" rtlCol="0">
                <a:spAutoFit/>
              </a:bodyPr>
              <a:lstStyle/>
              <a:p>
                <a:pPr algn="ctr"/>
                <a:r>
                  <a:rPr lang="en-US" altLang="zh-CN" dirty="0">
                    <a:solidFill>
                      <a:schemeClr val="bg1"/>
                    </a:solidFill>
                    <a:latin typeface="微软雅黑" panose="020B0503020204020204" charset="-122"/>
                    <a:ea typeface="微软雅黑" panose="020B0503020204020204" charset="-122"/>
                  </a:rPr>
                  <a:t>1.8</a:t>
                </a:r>
                <a:r>
                  <a:rPr lang="zh-CN" altLang="en-US" dirty="0">
                    <a:solidFill>
                      <a:schemeClr val="bg1"/>
                    </a:solidFill>
                    <a:latin typeface="微软雅黑" panose="020B0503020204020204" charset="-122"/>
                    <a:ea typeface="微软雅黑" panose="020B0503020204020204" charset="-122"/>
                  </a:rPr>
                  <a:t>亿</a:t>
                </a:r>
                <a:r>
                  <a:rPr lang="en-US" altLang="zh-CN" sz="1800" b="0" dirty="0">
                    <a:solidFill>
                      <a:schemeClr val="bg1"/>
                    </a:solidFill>
                    <a:latin typeface="微软雅黑" panose="020B0503020204020204" charset="-122"/>
                    <a:ea typeface="微软雅黑" panose="020B0503020204020204" charset="-122"/>
                  </a:rPr>
                  <a:t>+</a:t>
                </a:r>
                <a:endParaRPr lang="zh-CN" altLang="en-US" sz="1800" b="0" dirty="0">
                  <a:solidFill>
                    <a:schemeClr val="bg1"/>
                  </a:solidFill>
                  <a:latin typeface="微软雅黑" panose="020B0503020204020204" charset="-122"/>
                  <a:ea typeface="微软雅黑" panose="020B0503020204020204" charset="-122"/>
                </a:endParaRPr>
              </a:p>
            </p:txBody>
          </p:sp>
        </p:grpSp>
      </p:grpSp>
      <p:sp>
        <p:nvSpPr>
          <p:cNvPr id="64" name="文本框 63"/>
          <p:cNvSpPr txBox="1"/>
          <p:nvPr/>
        </p:nvSpPr>
        <p:spPr>
          <a:xfrm>
            <a:off x="1108710" y="140970"/>
            <a:ext cx="30073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法律信息数据库</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数据量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3222625"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法律信息数据库</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分类</a:t>
            </a:r>
          </a:p>
        </p:txBody>
      </p:sp>
      <p:grpSp>
        <p:nvGrpSpPr>
          <p:cNvPr id="68" name="组合 67"/>
          <p:cNvGrpSpPr/>
          <p:nvPr/>
        </p:nvGrpSpPr>
        <p:grpSpPr>
          <a:xfrm>
            <a:off x="777240" y="753328"/>
            <a:ext cx="4707255" cy="4009254"/>
            <a:chOff x="2589" y="2117"/>
            <a:chExt cx="6864" cy="5347"/>
          </a:xfrm>
        </p:grpSpPr>
        <p:sp>
          <p:nvSpPr>
            <p:cNvPr id="69" name="文本框 68"/>
            <p:cNvSpPr txBox="1"/>
            <p:nvPr/>
          </p:nvSpPr>
          <p:spPr>
            <a:xfrm>
              <a:off x="5587" y="2117"/>
              <a:ext cx="3332"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中央法规 </a:t>
              </a:r>
              <a:r>
                <a:rPr lang="en-US" altLang="zh-CN">
                  <a:latin typeface="微软雅黑" panose="020B0503020204020204" charset="-122"/>
                  <a:ea typeface="微软雅黑" panose="020B0503020204020204" charset="-122"/>
                </a:rPr>
                <a:t>(39</a:t>
              </a:r>
              <a:r>
                <a:rPr lang="zh-CN" altLang="en-US">
                  <a:latin typeface="微软雅黑" panose="020B0503020204020204" charset="-122"/>
                  <a:ea typeface="微软雅黑" panose="020B0503020204020204" charset="-122"/>
                </a:rPr>
                <a:t>万</a:t>
              </a:r>
              <a:r>
                <a:rPr lang="en-US" altLang="zh-CN">
                  <a:latin typeface="微软雅黑" panose="020B0503020204020204" charset="-122"/>
                  <a:ea typeface="微软雅黑" panose="020B0503020204020204" charset="-122"/>
                </a:rPr>
                <a:t>+)</a:t>
              </a:r>
            </a:p>
          </p:txBody>
        </p:sp>
        <p:sp>
          <p:nvSpPr>
            <p:cNvPr id="70" name="文本框 69"/>
            <p:cNvSpPr txBox="1"/>
            <p:nvPr/>
          </p:nvSpPr>
          <p:spPr>
            <a:xfrm>
              <a:off x="5606" y="2608"/>
              <a:ext cx="3847"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地方法规 （</a:t>
              </a:r>
              <a:r>
                <a:rPr lang="en-US" altLang="zh-CN">
                  <a:latin typeface="微软雅黑" panose="020B0503020204020204" charset="-122"/>
                  <a:ea typeface="微软雅黑" panose="020B0503020204020204" charset="-122"/>
                </a:rPr>
                <a:t>180</a:t>
              </a:r>
              <a:r>
                <a:rPr lang="zh-CN" altLang="en-US">
                  <a:latin typeface="微软雅黑" panose="020B0503020204020204" charset="-122"/>
                  <a:ea typeface="微软雅黑" panose="020B0503020204020204" charset="-122"/>
                </a:rPr>
                <a:t>万</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a:t>
              </a:r>
            </a:p>
          </p:txBody>
        </p:sp>
        <p:sp>
          <p:nvSpPr>
            <p:cNvPr id="71" name="文本框 70"/>
            <p:cNvSpPr txBox="1"/>
            <p:nvPr/>
          </p:nvSpPr>
          <p:spPr>
            <a:xfrm>
              <a:off x="5587" y="4411"/>
              <a:ext cx="3333"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中外条约 （</a:t>
              </a:r>
              <a:r>
                <a:rPr lang="en-US" altLang="zh-CN">
                  <a:latin typeface="微软雅黑" panose="020B0503020204020204" charset="-122"/>
                  <a:ea typeface="微软雅黑" panose="020B0503020204020204" charset="-122"/>
                </a:rPr>
                <a:t>8536</a:t>
              </a:r>
              <a:r>
                <a:rPr lang="zh-CN" altLang="en-US">
                  <a:latin typeface="微软雅黑" panose="020B0503020204020204" charset="-122"/>
                  <a:ea typeface="微软雅黑" panose="020B0503020204020204" charset="-122"/>
                </a:rPr>
                <a:t>）</a:t>
              </a:r>
            </a:p>
          </p:txBody>
        </p:sp>
        <p:sp>
          <p:nvSpPr>
            <p:cNvPr id="72" name="文本框 71"/>
            <p:cNvSpPr txBox="1"/>
            <p:nvPr/>
          </p:nvSpPr>
          <p:spPr>
            <a:xfrm>
              <a:off x="5587" y="4988"/>
              <a:ext cx="2871"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外国法规 （</a:t>
              </a:r>
              <a:r>
                <a:rPr lang="en-US" altLang="zh-CN">
                  <a:latin typeface="微软雅黑" panose="020B0503020204020204" charset="-122"/>
                  <a:ea typeface="微软雅黑" panose="020B0503020204020204" charset="-122"/>
                </a:rPr>
                <a:t>497</a:t>
              </a:r>
              <a:r>
                <a:rPr lang="zh-CN" altLang="en-US">
                  <a:latin typeface="微软雅黑" panose="020B0503020204020204" charset="-122"/>
                  <a:ea typeface="微软雅黑" panose="020B0503020204020204" charset="-122"/>
                </a:rPr>
                <a:t>）</a:t>
              </a:r>
            </a:p>
          </p:txBody>
        </p:sp>
        <p:sp>
          <p:nvSpPr>
            <p:cNvPr id="73" name="文本框 72"/>
            <p:cNvSpPr txBox="1"/>
            <p:nvPr/>
          </p:nvSpPr>
          <p:spPr>
            <a:xfrm>
              <a:off x="5606" y="5612"/>
              <a:ext cx="3019"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香港法规（</a:t>
              </a:r>
              <a:r>
                <a:rPr lang="en-US" altLang="zh-CN">
                  <a:latin typeface="微软雅黑" panose="020B0503020204020204" charset="-122"/>
                  <a:ea typeface="微软雅黑" panose="020B0503020204020204" charset="-122"/>
                </a:rPr>
                <a:t>2161</a:t>
              </a:r>
              <a:r>
                <a:rPr lang="zh-CN" altLang="en-US">
                  <a:latin typeface="微软雅黑" panose="020B0503020204020204" charset="-122"/>
                  <a:ea typeface="微软雅黑" panose="020B0503020204020204" charset="-122"/>
                </a:rPr>
                <a:t>）</a:t>
              </a:r>
            </a:p>
          </p:txBody>
        </p:sp>
        <p:sp>
          <p:nvSpPr>
            <p:cNvPr id="74" name="文本框 73"/>
            <p:cNvSpPr txBox="1"/>
            <p:nvPr/>
          </p:nvSpPr>
          <p:spPr>
            <a:xfrm>
              <a:off x="5623" y="6272"/>
              <a:ext cx="3314"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澳门法规（</a:t>
              </a:r>
              <a:r>
                <a:rPr lang="en-US" altLang="zh-CN">
                  <a:latin typeface="微软雅黑" panose="020B0503020204020204" charset="-122"/>
                  <a:ea typeface="微软雅黑" panose="020B0503020204020204" charset="-122"/>
                </a:rPr>
                <a:t>12441</a:t>
              </a:r>
              <a:r>
                <a:rPr lang="zh-CN" altLang="en-US">
                  <a:latin typeface="微软雅黑" panose="020B0503020204020204" charset="-122"/>
                  <a:ea typeface="微软雅黑" panose="020B0503020204020204" charset="-122"/>
                </a:rPr>
                <a:t>）</a:t>
              </a:r>
            </a:p>
          </p:txBody>
        </p:sp>
        <p:sp>
          <p:nvSpPr>
            <p:cNvPr id="75" name="文本框 74"/>
            <p:cNvSpPr txBox="1"/>
            <p:nvPr/>
          </p:nvSpPr>
          <p:spPr>
            <a:xfrm>
              <a:off x="5587" y="6973"/>
              <a:ext cx="3203" cy="491"/>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台湾法规 （</a:t>
              </a:r>
              <a:r>
                <a:rPr lang="en-US" altLang="zh-CN">
                  <a:latin typeface="微软雅黑" panose="020B0503020204020204" charset="-122"/>
                  <a:ea typeface="微软雅黑" panose="020B0503020204020204" charset="-122"/>
                </a:rPr>
                <a:t>9857</a:t>
              </a:r>
              <a:r>
                <a:rPr lang="zh-CN" altLang="en-US">
                  <a:latin typeface="微软雅黑" panose="020B0503020204020204" charset="-122"/>
                  <a:ea typeface="微软雅黑" panose="020B0503020204020204" charset="-122"/>
                </a:rPr>
                <a:t>）</a:t>
              </a:r>
            </a:p>
          </p:txBody>
        </p:sp>
        <p:sp>
          <p:nvSpPr>
            <p:cNvPr id="76" name="文本框 75"/>
            <p:cNvSpPr txBox="1"/>
            <p:nvPr/>
          </p:nvSpPr>
          <p:spPr>
            <a:xfrm>
              <a:off x="2589" y="5353"/>
              <a:ext cx="2067" cy="491"/>
            </a:xfrm>
            <a:prstGeom prst="rect">
              <a:avLst/>
            </a:prstGeom>
            <a:noFill/>
          </p:spPr>
          <p:txBody>
            <a:bodyPr wrap="square" rtlCol="0">
              <a:spAutoFit/>
            </a:bodyPr>
            <a:lstStyle/>
            <a:p>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法律法规</a:t>
              </a:r>
            </a:p>
          </p:txBody>
        </p:sp>
      </p:grpSp>
      <p:grpSp>
        <p:nvGrpSpPr>
          <p:cNvPr id="77" name="组合 76"/>
          <p:cNvGrpSpPr/>
          <p:nvPr/>
        </p:nvGrpSpPr>
        <p:grpSpPr>
          <a:xfrm>
            <a:off x="6618605" y="1363345"/>
            <a:ext cx="5372100" cy="3676015"/>
            <a:chOff x="2663" y="2187"/>
            <a:chExt cx="8460" cy="5789"/>
          </a:xfrm>
        </p:grpSpPr>
        <p:sp>
          <p:nvSpPr>
            <p:cNvPr id="78" name="文本框 77"/>
            <p:cNvSpPr txBox="1"/>
            <p:nvPr/>
          </p:nvSpPr>
          <p:spPr>
            <a:xfrm>
              <a:off x="5587" y="2187"/>
              <a:ext cx="4884" cy="58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案例与裁判文书（</a:t>
              </a:r>
              <a:r>
                <a:rPr lang="en-US" altLang="zh-CN">
                  <a:latin typeface="微软雅黑" panose="020B0503020204020204" charset="-122"/>
                  <a:ea typeface="微软雅黑" panose="020B0503020204020204" charset="-122"/>
                </a:rPr>
                <a:t>8054</a:t>
              </a:r>
              <a:r>
                <a:rPr lang="zh-CN" altLang="en-US">
                  <a:latin typeface="微软雅黑" panose="020B0503020204020204" charset="-122"/>
                  <a:ea typeface="微软雅黑" panose="020B0503020204020204" charset="-122"/>
                </a:rPr>
                <a:t>万</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a:t>
              </a:r>
            </a:p>
          </p:txBody>
        </p:sp>
        <p:sp>
          <p:nvSpPr>
            <p:cNvPr id="79" name="文本框 78"/>
            <p:cNvSpPr txBox="1"/>
            <p:nvPr/>
          </p:nvSpPr>
          <p:spPr>
            <a:xfrm>
              <a:off x="5606" y="3355"/>
              <a:ext cx="3787" cy="58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裁判规则（</a:t>
              </a:r>
              <a:r>
                <a:rPr lang="en-US" altLang="zh-CN">
                  <a:latin typeface="微软雅黑" panose="020B0503020204020204" charset="-122"/>
                  <a:ea typeface="微软雅黑" panose="020B0503020204020204" charset="-122"/>
                </a:rPr>
                <a:t>30720</a:t>
              </a:r>
              <a:r>
                <a:rPr lang="zh-CN" altLang="en-US">
                  <a:latin typeface="微软雅黑" panose="020B0503020204020204" charset="-122"/>
                  <a:ea typeface="微软雅黑" panose="020B0503020204020204" charset="-122"/>
                </a:rPr>
                <a:t>）</a:t>
              </a:r>
            </a:p>
          </p:txBody>
        </p:sp>
        <p:sp>
          <p:nvSpPr>
            <p:cNvPr id="80" name="文本框 79"/>
            <p:cNvSpPr txBox="1"/>
            <p:nvPr/>
          </p:nvSpPr>
          <p:spPr>
            <a:xfrm>
              <a:off x="5606" y="4341"/>
              <a:ext cx="5517" cy="58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指导性案例实证应用（</a:t>
              </a:r>
              <a:r>
                <a:rPr lang="en-US" altLang="zh-CN">
                  <a:latin typeface="微软雅黑" panose="020B0503020204020204" charset="-122"/>
                  <a:ea typeface="微软雅黑" panose="020B0503020204020204" charset="-122"/>
                </a:rPr>
                <a:t>3296</a:t>
              </a:r>
              <a:r>
                <a:rPr lang="zh-CN" altLang="en-US">
                  <a:latin typeface="微软雅黑" panose="020B0503020204020204" charset="-122"/>
                  <a:ea typeface="微软雅黑" panose="020B0503020204020204" charset="-122"/>
                </a:rPr>
                <a:t>）</a:t>
              </a:r>
            </a:p>
          </p:txBody>
        </p:sp>
        <p:sp>
          <p:nvSpPr>
            <p:cNvPr id="81" name="文本框 80"/>
            <p:cNvSpPr txBox="1"/>
            <p:nvPr/>
          </p:nvSpPr>
          <p:spPr>
            <a:xfrm>
              <a:off x="5606" y="5353"/>
              <a:ext cx="4400" cy="58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破产信息（</a:t>
              </a:r>
              <a:r>
                <a:rPr lang="en-US" altLang="zh-CN">
                  <a:latin typeface="微软雅黑" panose="020B0503020204020204" charset="-122"/>
                  <a:ea typeface="微软雅黑" panose="020B0503020204020204" charset="-122"/>
                </a:rPr>
                <a:t>90195</a:t>
              </a:r>
              <a:r>
                <a:rPr lang="zh-CN" altLang="en-US">
                  <a:latin typeface="微软雅黑" panose="020B0503020204020204" charset="-122"/>
                  <a:ea typeface="微软雅黑" panose="020B0503020204020204" charset="-122"/>
                </a:rPr>
                <a:t>）</a:t>
              </a:r>
            </a:p>
          </p:txBody>
        </p:sp>
        <p:sp>
          <p:nvSpPr>
            <p:cNvPr id="82" name="文本框 81"/>
            <p:cNvSpPr txBox="1"/>
            <p:nvPr/>
          </p:nvSpPr>
          <p:spPr>
            <a:xfrm>
              <a:off x="5606" y="6380"/>
              <a:ext cx="4400" cy="58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案例报道（</a:t>
              </a:r>
              <a:r>
                <a:rPr lang="en-US" altLang="zh-CN">
                  <a:latin typeface="微软雅黑" panose="020B0503020204020204" charset="-122"/>
                  <a:ea typeface="微软雅黑" panose="020B0503020204020204" charset="-122"/>
                </a:rPr>
                <a:t>46096</a:t>
              </a:r>
              <a:r>
                <a:rPr lang="zh-CN" altLang="en-US">
                  <a:latin typeface="微软雅黑" panose="020B0503020204020204" charset="-122"/>
                  <a:ea typeface="微软雅黑" panose="020B0503020204020204" charset="-122"/>
                </a:rPr>
                <a:t>）</a:t>
              </a:r>
            </a:p>
          </p:txBody>
        </p:sp>
        <p:sp>
          <p:nvSpPr>
            <p:cNvPr id="83" name="文本框 82"/>
            <p:cNvSpPr txBox="1"/>
            <p:nvPr/>
          </p:nvSpPr>
          <p:spPr>
            <a:xfrm>
              <a:off x="5606" y="7396"/>
              <a:ext cx="3787" cy="58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仲裁案例（</a:t>
              </a:r>
              <a:r>
                <a:rPr lang="en-US" altLang="zh-CN">
                  <a:latin typeface="微软雅黑" panose="020B0503020204020204" charset="-122"/>
                  <a:ea typeface="微软雅黑" panose="020B0503020204020204" charset="-122"/>
                </a:rPr>
                <a:t>1241</a:t>
              </a:r>
              <a:r>
                <a:rPr lang="zh-CN" altLang="en-US">
                  <a:latin typeface="微软雅黑" panose="020B0503020204020204" charset="-122"/>
                  <a:ea typeface="微软雅黑" panose="020B0503020204020204" charset="-122"/>
                </a:rPr>
                <a:t>）</a:t>
              </a:r>
            </a:p>
          </p:txBody>
        </p:sp>
        <p:sp>
          <p:nvSpPr>
            <p:cNvPr id="85" name="文本框 84"/>
            <p:cNvSpPr txBox="1"/>
            <p:nvPr/>
          </p:nvSpPr>
          <p:spPr>
            <a:xfrm>
              <a:off x="2663" y="4921"/>
              <a:ext cx="2067" cy="580"/>
            </a:xfrm>
            <a:prstGeom prst="rect">
              <a:avLst/>
            </a:prstGeom>
            <a:noFill/>
          </p:spPr>
          <p:txBody>
            <a:bodyPr wrap="square" rtlCol="0">
              <a:spAutoFit/>
            </a:bodyPr>
            <a:lstStyle/>
            <a:p>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司法案例</a:t>
              </a:r>
            </a:p>
          </p:txBody>
        </p:sp>
      </p:grpSp>
      <p:cxnSp>
        <p:nvCxnSpPr>
          <p:cNvPr id="87" name="直接连接符 86"/>
          <p:cNvCxnSpPr/>
          <p:nvPr/>
        </p:nvCxnSpPr>
        <p:spPr>
          <a:xfrm>
            <a:off x="5922645" y="-12065"/>
            <a:ext cx="0" cy="62033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846070" y="1998980"/>
            <a:ext cx="2284730"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立法计划（</a:t>
            </a:r>
            <a:r>
              <a:rPr lang="en-US" altLang="zh-CN">
                <a:latin typeface="微软雅黑" panose="020B0503020204020204" charset="-122"/>
                <a:ea typeface="微软雅黑" panose="020B0503020204020204" charset="-122"/>
              </a:rPr>
              <a:t>1364</a:t>
            </a:r>
            <a:r>
              <a:rPr lang="zh-CN" altLang="en-US">
                <a:latin typeface="微软雅黑" panose="020B0503020204020204" charset="-122"/>
                <a:ea typeface="微软雅黑" panose="020B0503020204020204" charset="-122"/>
              </a:rPr>
              <a:t>）</a:t>
            </a:r>
          </a:p>
        </p:txBody>
      </p:sp>
      <p:sp>
        <p:nvSpPr>
          <p:cNvPr id="3" name="文本框 2"/>
          <p:cNvSpPr txBox="1"/>
          <p:nvPr/>
        </p:nvSpPr>
        <p:spPr>
          <a:xfrm>
            <a:off x="2846070" y="1558290"/>
            <a:ext cx="198183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立法资料 （</a:t>
            </a:r>
            <a:r>
              <a:rPr lang="en-US" altLang="zh-CN">
                <a:latin typeface="微软雅黑" panose="020B0503020204020204" charset="-122"/>
                <a:ea typeface="微软雅黑" panose="020B0503020204020204" charset="-122"/>
              </a:rPr>
              <a:t>8224</a:t>
            </a:r>
            <a:r>
              <a:rPr lang="zh-CN" altLang="en-US">
                <a:latin typeface="微软雅黑" panose="020B0503020204020204" charset="-122"/>
                <a:ea typeface="微软雅黑" panose="020B0503020204020204" charset="-122"/>
              </a:rPr>
              <a:t>）</a:t>
            </a:r>
          </a:p>
        </p:txBody>
      </p:sp>
      <p:sp>
        <p:nvSpPr>
          <p:cNvPr id="4" name="文本框 3"/>
          <p:cNvSpPr txBox="1"/>
          <p:nvPr/>
        </p:nvSpPr>
        <p:spPr>
          <a:xfrm>
            <a:off x="2833565" y="4890815"/>
            <a:ext cx="2196582"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法律动态 （</a:t>
            </a:r>
            <a:r>
              <a:rPr lang="en-US" altLang="zh-CN">
                <a:latin typeface="微软雅黑" panose="020B0503020204020204" charset="-122"/>
                <a:ea typeface="微软雅黑" panose="020B0503020204020204" charset="-122"/>
              </a:rPr>
              <a:t>83992</a:t>
            </a:r>
            <a:r>
              <a:rPr lang="zh-CN" altLang="en-US">
                <a:latin typeface="微软雅黑" panose="020B0503020204020204" charset="-122"/>
                <a:ea typeface="微软雅黑" panose="020B0503020204020204" charset="-122"/>
              </a:rPr>
              <a:t>）</a:t>
            </a:r>
          </a:p>
        </p:txBody>
      </p:sp>
      <p:sp>
        <p:nvSpPr>
          <p:cNvPr id="10" name="文本框 9"/>
          <p:cNvSpPr txBox="1"/>
          <p:nvPr/>
        </p:nvSpPr>
        <p:spPr>
          <a:xfrm>
            <a:off x="2833565" y="5350555"/>
            <a:ext cx="2196582"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合同范本 （</a:t>
            </a:r>
            <a:r>
              <a:rPr lang="en-US" altLang="zh-CN">
                <a:latin typeface="微软雅黑" panose="020B0503020204020204" charset="-122"/>
                <a:ea typeface="微软雅黑" panose="020B0503020204020204" charset="-122"/>
              </a:rPr>
              <a:t>9039</a:t>
            </a:r>
            <a:r>
              <a:rPr lang="zh-CN" altLang="en-US">
                <a:latin typeface="微软雅黑" panose="020B0503020204020204" charset="-122"/>
                <a:ea typeface="微软雅黑" panose="020B0503020204020204" charset="-122"/>
              </a:rPr>
              <a:t>）</a:t>
            </a:r>
          </a:p>
        </p:txBody>
      </p:sp>
      <p:sp>
        <p:nvSpPr>
          <p:cNvPr id="11" name="文本框 10"/>
          <p:cNvSpPr txBox="1"/>
          <p:nvPr/>
        </p:nvSpPr>
        <p:spPr>
          <a:xfrm>
            <a:off x="2833565" y="5810930"/>
            <a:ext cx="2196582"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法律文书 （</a:t>
            </a:r>
            <a:r>
              <a:rPr lang="en-US" altLang="zh-CN">
                <a:latin typeface="微软雅黑" panose="020B0503020204020204" charset="-122"/>
                <a:ea typeface="微软雅黑" panose="020B0503020204020204" charset="-122"/>
              </a:rPr>
              <a:t>7671</a:t>
            </a:r>
            <a:r>
              <a:rPr lang="zh-CN" altLang="en-US">
                <a:latin typeface="微软雅黑" panose="020B0503020204020204" charset="-122"/>
                <a:ea typeface="微软雅黑" panose="020B0503020204020204" charset="-122"/>
              </a:rPr>
              <a:t>）</a:t>
            </a:r>
          </a:p>
        </p:txBody>
      </p:sp>
      <p:sp>
        <p:nvSpPr>
          <p:cNvPr id="12" name="文本框 11"/>
          <p:cNvSpPr txBox="1"/>
          <p:nvPr/>
        </p:nvSpPr>
        <p:spPr>
          <a:xfrm>
            <a:off x="8487410" y="5196840"/>
            <a:ext cx="148780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案例可视化</a:t>
            </a:r>
          </a:p>
        </p:txBody>
      </p:sp>
      <p:sp>
        <p:nvSpPr>
          <p:cNvPr id="13" name="文本框 12"/>
          <p:cNvSpPr txBox="1"/>
          <p:nvPr/>
        </p:nvSpPr>
        <p:spPr>
          <a:xfrm>
            <a:off x="8487410" y="5718810"/>
            <a:ext cx="1626235" cy="368300"/>
          </a:xfrm>
          <a:prstGeom prst="rect">
            <a:avLst/>
          </a:prstGeom>
          <a:noFill/>
        </p:spPr>
        <p:txBody>
          <a:bodyPr wrap="square" rtlCol="0">
            <a:spAutoFit/>
          </a:bodyPr>
          <a:lstStyle/>
          <a:p>
            <a:r>
              <a:rPr lang="zh-CN" altLang="en-US">
                <a:latin typeface="微软雅黑" panose="020B0503020204020204" charset="-122"/>
                <a:ea typeface="微软雅黑" panose="020B0503020204020204" charset="-122"/>
              </a:rPr>
              <a:t>权责关键词</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p:nvPr/>
        </p:nvGraphicFramePr>
        <p:xfrm>
          <a:off x="490220" y="656590"/>
          <a:ext cx="10951210" cy="5334000"/>
        </p:xfrm>
        <a:graphic>
          <a:graphicData uri="http://schemas.openxmlformats.org/drawingml/2006/table">
            <a:tbl>
              <a:tblPr firstRow="1" bandRow="1">
                <a:tableStyleId>{5C22544A-7EE6-4342-B048-85BDC9FD1C3A}</a:tableStyleId>
              </a:tblPr>
              <a:tblGrid>
                <a:gridCol w="6899275">
                  <a:extLst>
                    <a:ext uri="{9D8B030D-6E8A-4147-A177-3AD203B41FA5}">
                      <a16:colId xmlns:a16="http://schemas.microsoft.com/office/drawing/2014/main" val="20000"/>
                    </a:ext>
                  </a:extLst>
                </a:gridCol>
                <a:gridCol w="4051935">
                  <a:extLst>
                    <a:ext uri="{9D8B030D-6E8A-4147-A177-3AD203B41FA5}">
                      <a16:colId xmlns:a16="http://schemas.microsoft.com/office/drawing/2014/main" val="20001"/>
                    </a:ext>
                  </a:extLst>
                </a:gridCol>
              </a:tblGrid>
              <a:tr h="381000">
                <a:tc>
                  <a:txBody>
                    <a:bodyPr/>
                    <a:lstStyle/>
                    <a:p>
                      <a:pPr algn="ctr">
                        <a:buNone/>
                      </a:pPr>
                      <a:r>
                        <a:rPr lang="zh-CN" altLang="en-US" sz="1600" b="0">
                          <a:latin typeface="微软雅黑" panose="020B0503020204020204" charset="-122"/>
                          <a:ea typeface="微软雅黑" panose="020B0503020204020204" charset="-122"/>
                        </a:rPr>
                        <a:t>基础功能</a:t>
                      </a:r>
                    </a:p>
                  </a:txBody>
                  <a:tcPr/>
                </a:tc>
                <a:tc>
                  <a:txBody>
                    <a:bodyPr/>
                    <a:lstStyle/>
                    <a:p>
                      <a:pPr algn="ctr">
                        <a:buNone/>
                      </a:pPr>
                      <a:r>
                        <a:rPr lang="zh-CN" altLang="en-US" sz="1600" b="0">
                          <a:latin typeface="微软雅黑" panose="020B0503020204020204" charset="-122"/>
                          <a:ea typeface="微软雅黑" panose="020B0503020204020204" charset="-122"/>
                        </a:rPr>
                        <a:t>特色功能</a:t>
                      </a:r>
                    </a:p>
                  </a:txBody>
                  <a:tcPr/>
                </a:tc>
                <a:extLst>
                  <a:ext uri="{0D108BD9-81ED-4DB2-BD59-A6C34878D82A}">
                    <a16:rowId xmlns:a16="http://schemas.microsoft.com/office/drawing/2014/main" val="10000"/>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全库检索</a:t>
                      </a:r>
                    </a:p>
                  </a:txBody>
                  <a:tcPr/>
                </a:tc>
                <a:tc>
                  <a:txBody>
                    <a:bodyPr/>
                    <a:lstStyle/>
                    <a:p>
                      <a:pPr algn="ctr">
                        <a:buNone/>
                      </a:pPr>
                      <a:r>
                        <a:rPr lang="zh-CN" altLang="en-US" sz="1600" b="0">
                          <a:solidFill>
                            <a:srgbClr val="BD1920"/>
                          </a:solidFill>
                          <a:latin typeface="微软雅黑" panose="020B0503020204020204" charset="-122"/>
                          <a:ea typeface="微软雅黑" panose="020B0503020204020204" charset="-122"/>
                        </a:rPr>
                        <a:t>法宝联想</a:t>
                      </a:r>
                    </a:p>
                  </a:txBody>
                  <a:tcPr/>
                </a:tc>
                <a:extLst>
                  <a:ext uri="{0D108BD9-81ED-4DB2-BD59-A6C34878D82A}">
                    <a16:rowId xmlns:a16="http://schemas.microsoft.com/office/drawing/2014/main" val="10001"/>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标题检索（</a:t>
                      </a:r>
                      <a:r>
                        <a:rPr lang="zh-CN" altLang="en-US" sz="1200" b="0">
                          <a:solidFill>
                            <a:srgbClr val="BD1920"/>
                          </a:solidFill>
                          <a:latin typeface="微软雅黑" panose="020B0503020204020204" charset="-122"/>
                          <a:ea typeface="微软雅黑" panose="020B0503020204020204" charset="-122"/>
                        </a:rPr>
                        <a:t>同义词</a:t>
                      </a:r>
                      <a:r>
                        <a:rPr lang="zh-CN" altLang="en-US" sz="1600" b="0">
                          <a:solidFill>
                            <a:srgbClr val="BD1920"/>
                          </a:solidFill>
                          <a:latin typeface="微软雅黑" panose="020B0503020204020204" charset="-122"/>
                          <a:ea typeface="微软雅黑" panose="020B0503020204020204" charset="-122"/>
                        </a:rPr>
                        <a:t>）</a:t>
                      </a:r>
                    </a:p>
                  </a:txBody>
                  <a:tcPr/>
                </a:tc>
                <a:tc>
                  <a:txBody>
                    <a:bodyPr/>
                    <a:lstStyle/>
                    <a:p>
                      <a:pPr algn="ctr">
                        <a:buNone/>
                      </a:pPr>
                      <a:r>
                        <a:rPr lang="zh-CN" altLang="en-US" sz="1600" b="0">
                          <a:solidFill>
                            <a:srgbClr val="BD1920"/>
                          </a:solidFill>
                          <a:latin typeface="微软雅黑" panose="020B0503020204020204" charset="-122"/>
                          <a:ea typeface="微软雅黑" panose="020B0503020204020204" charset="-122"/>
                        </a:rPr>
                        <a:t>法宝之窗</a:t>
                      </a:r>
                    </a:p>
                  </a:txBody>
                  <a:tcPr/>
                </a:tc>
                <a:extLst>
                  <a:ext uri="{0D108BD9-81ED-4DB2-BD59-A6C34878D82A}">
                    <a16:rowId xmlns:a16="http://schemas.microsoft.com/office/drawing/2014/main" val="10002"/>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全文检索（</a:t>
                      </a:r>
                      <a:r>
                        <a:rPr lang="zh-CN" altLang="en-US" sz="1200">
                          <a:solidFill>
                            <a:srgbClr val="BD1920"/>
                          </a:solidFill>
                          <a:latin typeface="微软雅黑" panose="020B0503020204020204" charset="-122"/>
                          <a:ea typeface="微软雅黑" panose="020B0503020204020204" charset="-122"/>
                          <a:sym typeface="+mn-ea"/>
                        </a:rPr>
                        <a:t>同义词、同篇、同段、同句</a:t>
                      </a:r>
                      <a:r>
                        <a:rPr lang="zh-CN" altLang="en-US" sz="1600" b="0">
                          <a:solidFill>
                            <a:srgbClr val="BD1920"/>
                          </a:solidFill>
                          <a:latin typeface="微软雅黑" panose="020B0503020204020204" charset="-122"/>
                          <a:ea typeface="微软雅黑" panose="020B0503020204020204" charset="-122"/>
                        </a:rPr>
                        <a:t>）</a:t>
                      </a:r>
                    </a:p>
                  </a:txBody>
                  <a:tcPr/>
                </a:tc>
                <a:tc>
                  <a:txBody>
                    <a:bodyPr/>
                    <a:lstStyle/>
                    <a:p>
                      <a:pPr algn="ctr">
                        <a:buNone/>
                      </a:pPr>
                      <a:r>
                        <a:rPr lang="zh-CN" altLang="en-US" sz="1600" b="0">
                          <a:solidFill>
                            <a:srgbClr val="BD1920"/>
                          </a:solidFill>
                          <a:latin typeface="微软雅黑" panose="020B0503020204020204" charset="-122"/>
                          <a:ea typeface="微软雅黑" panose="020B0503020204020204" charset="-122"/>
                        </a:rPr>
                        <a:t>法规变迁</a:t>
                      </a:r>
                    </a:p>
                  </a:txBody>
                  <a:tcPr/>
                </a:tc>
                <a:extLst>
                  <a:ext uri="{0D108BD9-81ED-4DB2-BD59-A6C34878D82A}">
                    <a16:rowId xmlns:a16="http://schemas.microsoft.com/office/drawing/2014/main" val="10003"/>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结果中检索</a:t>
                      </a:r>
                    </a:p>
                  </a:txBody>
                  <a:tcPr/>
                </a:tc>
                <a:tc>
                  <a:txBody>
                    <a:bodyPr/>
                    <a:lstStyle/>
                    <a:p>
                      <a:pPr algn="ctr">
                        <a:buNone/>
                      </a:pPr>
                      <a:r>
                        <a:rPr lang="zh-CN" altLang="en-US" sz="1600" b="0">
                          <a:latin typeface="微软雅黑" panose="020B0503020204020204" charset="-122"/>
                          <a:ea typeface="微软雅黑" panose="020B0503020204020204" charset="-122"/>
                        </a:rPr>
                        <a:t>法宝引证码</a:t>
                      </a:r>
                    </a:p>
                  </a:txBody>
                  <a:tcPr/>
                </a:tc>
                <a:extLst>
                  <a:ext uri="{0D108BD9-81ED-4DB2-BD59-A6C34878D82A}">
                    <a16:rowId xmlns:a16="http://schemas.microsoft.com/office/drawing/2014/main" val="10004"/>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高级检索</a:t>
                      </a:r>
                    </a:p>
                  </a:txBody>
                  <a:tcPr/>
                </a:tc>
                <a:tc>
                  <a:txBody>
                    <a:bodyPr/>
                    <a:lstStyle/>
                    <a:p>
                      <a:pPr algn="ctr">
                        <a:buNone/>
                      </a:pPr>
                      <a:r>
                        <a:rPr lang="zh-CN" altLang="en-US" sz="1600" b="0">
                          <a:solidFill>
                            <a:srgbClr val="BD1920"/>
                          </a:solidFill>
                          <a:latin typeface="微软雅黑" panose="020B0503020204020204" charset="-122"/>
                          <a:ea typeface="微软雅黑" panose="020B0503020204020204" charset="-122"/>
                        </a:rPr>
                        <a:t>案例大数据分析</a:t>
                      </a:r>
                    </a:p>
                  </a:txBody>
                  <a:tcPr/>
                </a:tc>
                <a:extLst>
                  <a:ext uri="{0D108BD9-81ED-4DB2-BD59-A6C34878D82A}">
                    <a16:rowId xmlns:a16="http://schemas.microsoft.com/office/drawing/2014/main" val="10005"/>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定位检索</a:t>
                      </a:r>
                      <a:r>
                        <a:rPr lang="zh-CN" altLang="en-US" sz="1200" b="0">
                          <a:solidFill>
                            <a:srgbClr val="C00000"/>
                          </a:solidFill>
                          <a:latin typeface="微软雅黑" panose="020B0503020204020204" charset="-122"/>
                          <a:ea typeface="微软雅黑" panose="020B0503020204020204" charset="-122"/>
                        </a:rPr>
                        <a:t>（</a:t>
                      </a:r>
                      <a:r>
                        <a:rPr lang="zh-CN" altLang="en-US" sz="1200" b="0">
                          <a:solidFill>
                            <a:srgbClr val="C00000"/>
                          </a:solidFill>
                          <a:latin typeface="微软雅黑" panose="020B0503020204020204" charset="-122"/>
                          <a:ea typeface="微软雅黑" panose="020B0503020204020204" charset="-122"/>
                          <a:sym typeface="+mn-ea"/>
                        </a:rPr>
                        <a:t>检索条件清除、保存、分享）</a:t>
                      </a:r>
                    </a:p>
                  </a:txBody>
                  <a:tcPr/>
                </a:tc>
                <a:tc>
                  <a:txBody>
                    <a:bodyPr/>
                    <a:lstStyle/>
                    <a:p>
                      <a:pPr algn="ctr">
                        <a:buNone/>
                      </a:pPr>
                      <a:r>
                        <a:rPr lang="zh-CN" altLang="en-US" sz="1600" b="0">
                          <a:solidFill>
                            <a:srgbClr val="C00000"/>
                          </a:solidFill>
                          <a:latin typeface="微软雅黑" panose="020B0503020204020204" charset="-122"/>
                          <a:ea typeface="微软雅黑" panose="020B0503020204020204" charset="-122"/>
                        </a:rPr>
                        <a:t>智能引注</a:t>
                      </a:r>
                    </a:p>
                  </a:txBody>
                  <a:tcPr/>
                </a:tc>
                <a:extLst>
                  <a:ext uri="{0D108BD9-81ED-4DB2-BD59-A6C34878D82A}">
                    <a16:rowId xmlns:a16="http://schemas.microsoft.com/office/drawing/2014/main" val="10006"/>
                  </a:ext>
                </a:extLst>
              </a:tr>
              <a:tr h="381000">
                <a:tc>
                  <a:txBody>
                    <a:bodyPr/>
                    <a:lstStyle/>
                    <a:p>
                      <a:pPr algn="ctr">
                        <a:buNone/>
                      </a:pPr>
                      <a:r>
                        <a:rPr lang="zh-CN" altLang="en-US" sz="1600" b="0">
                          <a:solidFill>
                            <a:srgbClr val="BD1920"/>
                          </a:solidFill>
                          <a:latin typeface="微软雅黑" panose="020B0503020204020204" charset="-122"/>
                          <a:ea typeface="微软雅黑" panose="020B0503020204020204" charset="-122"/>
                        </a:rPr>
                        <a:t>智能检索</a:t>
                      </a:r>
                    </a:p>
                  </a:txBody>
                  <a:tcPr/>
                </a:tc>
                <a:tc>
                  <a:txBody>
                    <a:bodyPr/>
                    <a:lstStyle/>
                    <a:p>
                      <a:pPr algn="ctr">
                        <a:buNone/>
                      </a:pPr>
                      <a:r>
                        <a:rPr lang="zh-CN" altLang="en-US" sz="1600" b="0">
                          <a:latin typeface="微软雅黑" panose="020B0503020204020204" charset="-122"/>
                          <a:ea typeface="微软雅黑" panose="020B0503020204020204" charset="-122"/>
                        </a:rPr>
                        <a:t>法宝版与纯净版</a:t>
                      </a:r>
                    </a:p>
                  </a:txBody>
                  <a:tcPr/>
                </a:tc>
                <a:extLst>
                  <a:ext uri="{0D108BD9-81ED-4DB2-BD59-A6C34878D82A}">
                    <a16:rowId xmlns:a16="http://schemas.microsoft.com/office/drawing/2014/main" val="10007"/>
                  </a:ext>
                </a:extLst>
              </a:tr>
              <a:tr h="381000">
                <a:tc>
                  <a:txBody>
                    <a:bodyPr/>
                    <a:lstStyle/>
                    <a:p>
                      <a:pPr algn="ctr">
                        <a:buNone/>
                      </a:pPr>
                      <a:r>
                        <a:rPr lang="zh-CN" altLang="en-US" sz="1600" b="0">
                          <a:latin typeface="微软雅黑" panose="020B0503020204020204" charset="-122"/>
                          <a:ea typeface="微软雅黑" panose="020B0503020204020204" charset="-122"/>
                        </a:rPr>
                        <a:t>逻辑运算符检索</a:t>
                      </a:r>
                    </a:p>
                  </a:txBody>
                  <a:tcPr/>
                </a:tc>
                <a:tc>
                  <a:txBody>
                    <a:bodyPr/>
                    <a:lstStyle/>
                    <a:p>
                      <a:pPr algn="ctr">
                        <a:buNone/>
                      </a:pPr>
                      <a:r>
                        <a:rPr lang="zh-CN" altLang="en-US" sz="1600" b="0">
                          <a:solidFill>
                            <a:srgbClr val="C00000"/>
                          </a:solidFill>
                          <a:latin typeface="微软雅黑" panose="020B0503020204020204" charset="-122"/>
                          <a:ea typeface="微软雅黑" panose="020B0503020204020204" charset="-122"/>
                        </a:rPr>
                        <a:t>期刊库数据统计</a:t>
                      </a:r>
                    </a:p>
                  </a:txBody>
                  <a:tcPr/>
                </a:tc>
                <a:extLst>
                  <a:ext uri="{0D108BD9-81ED-4DB2-BD59-A6C34878D82A}">
                    <a16:rowId xmlns:a16="http://schemas.microsoft.com/office/drawing/2014/main" val="10008"/>
                  </a:ext>
                </a:extLst>
              </a:tr>
              <a:tr h="381000">
                <a:tc>
                  <a:txBody>
                    <a:bodyPr/>
                    <a:lstStyle/>
                    <a:p>
                      <a:pPr algn="ctr">
                        <a:buNone/>
                      </a:pPr>
                      <a:r>
                        <a:rPr lang="zh-CN" altLang="en-US" sz="1600" b="0">
                          <a:latin typeface="微软雅黑" panose="020B0503020204020204" charset="-122"/>
                          <a:ea typeface="微软雅黑" panose="020B0503020204020204" charset="-122"/>
                        </a:rPr>
                        <a:t>词间间隔检索</a:t>
                      </a:r>
                    </a:p>
                  </a:txBody>
                  <a:tcPr/>
                </a:tc>
                <a:tc>
                  <a:txBody>
                    <a:bodyPr/>
                    <a:lstStyle/>
                    <a:p>
                      <a:pPr algn="ctr">
                        <a:buNone/>
                      </a:pPr>
                      <a:r>
                        <a:rPr lang="zh-CN" altLang="en-US" sz="1600" b="0">
                          <a:latin typeface="微软雅黑" panose="020B0503020204020204" charset="-122"/>
                          <a:ea typeface="微软雅黑" panose="020B0503020204020204" charset="-122"/>
                        </a:rPr>
                        <a:t>全文页面目录导航</a:t>
                      </a:r>
                    </a:p>
                  </a:txBody>
                  <a:tcPr/>
                </a:tc>
                <a:extLst>
                  <a:ext uri="{0D108BD9-81ED-4DB2-BD59-A6C34878D82A}">
                    <a16:rowId xmlns:a16="http://schemas.microsoft.com/office/drawing/2014/main" val="10009"/>
                  </a:ext>
                </a:extLst>
              </a:tr>
              <a:tr h="381000">
                <a:tc>
                  <a:txBody>
                    <a:bodyPr/>
                    <a:lstStyle/>
                    <a:p>
                      <a:pPr algn="ctr">
                        <a:buNone/>
                      </a:pPr>
                      <a:r>
                        <a:rPr lang="zh-CN" altLang="en-US" sz="1600" b="0">
                          <a:latin typeface="微软雅黑" panose="020B0503020204020204" charset="-122"/>
                          <a:ea typeface="微软雅黑" panose="020B0503020204020204" charset="-122"/>
                        </a:rPr>
                        <a:t>精确、模糊检索</a:t>
                      </a:r>
                    </a:p>
                  </a:txBody>
                  <a:tcPr/>
                </a:tc>
                <a:tc>
                  <a:txBody>
                    <a:bodyPr/>
                    <a:lstStyle/>
                    <a:p>
                      <a:pPr algn="ctr">
                        <a:buNone/>
                      </a:pPr>
                      <a:r>
                        <a:rPr lang="zh-CN" altLang="en-US" sz="1600" b="0">
                          <a:solidFill>
                            <a:srgbClr val="BD1920"/>
                          </a:solidFill>
                          <a:latin typeface="微软雅黑" panose="020B0503020204020204" charset="-122"/>
                          <a:ea typeface="微软雅黑" panose="020B0503020204020204" charset="-122"/>
                        </a:rPr>
                        <a:t>案例检索报告</a:t>
                      </a:r>
                    </a:p>
                  </a:txBody>
                  <a:tcPr/>
                </a:tc>
                <a:extLst>
                  <a:ext uri="{0D108BD9-81ED-4DB2-BD59-A6C34878D82A}">
                    <a16:rowId xmlns:a16="http://schemas.microsoft.com/office/drawing/2014/main" val="10010"/>
                  </a:ext>
                </a:extLst>
              </a:tr>
              <a:tr h="381000">
                <a:tc>
                  <a:txBody>
                    <a:bodyPr/>
                    <a:lstStyle/>
                    <a:p>
                      <a:pPr algn="ctr">
                        <a:buNone/>
                      </a:pPr>
                      <a:r>
                        <a:rPr lang="zh-CN" altLang="en-US" sz="1600">
                          <a:solidFill>
                            <a:srgbClr val="BD1920"/>
                          </a:solidFill>
                          <a:latin typeface="微软雅黑" panose="020B0503020204020204" charset="-122"/>
                          <a:ea typeface="微软雅黑" panose="020B0503020204020204" charset="-122"/>
                          <a:sym typeface="+mn-ea"/>
                        </a:rPr>
                        <a:t>检索结果显示</a:t>
                      </a:r>
                      <a:r>
                        <a:rPr lang="zh-CN" altLang="en-US" sz="1200">
                          <a:solidFill>
                            <a:srgbClr val="BD1920"/>
                          </a:solidFill>
                          <a:latin typeface="微软雅黑" panose="020B0503020204020204" charset="-122"/>
                          <a:ea typeface="微软雅黑" panose="020B0503020204020204" charset="-122"/>
                          <a:sym typeface="+mn-ea"/>
                        </a:rPr>
                        <a:t>（聚类统计、聚类筛选、排序和分组、检索结果筛选、资料显示）</a:t>
                      </a:r>
                      <a:endParaRPr lang="zh-CN" altLang="en-US" sz="1600" b="0">
                        <a:latin typeface="微软雅黑" panose="020B0503020204020204" charset="-122"/>
                        <a:ea typeface="微软雅黑" panose="020B0503020204020204" charset="-122"/>
                      </a:endParaRPr>
                    </a:p>
                  </a:txBody>
                  <a:tcPr/>
                </a:tc>
                <a:tc>
                  <a:txBody>
                    <a:bodyPr/>
                    <a:lstStyle/>
                    <a:p>
                      <a:pPr algn="ctr">
                        <a:buNone/>
                      </a:pPr>
                      <a:r>
                        <a:rPr lang="zh-CN" altLang="en-US" sz="1600" b="0">
                          <a:solidFill>
                            <a:srgbClr val="C00000"/>
                          </a:solidFill>
                          <a:latin typeface="微软雅黑" panose="020B0503020204020204" charset="-122"/>
                          <a:ea typeface="微软雅黑" panose="020B0503020204020204" charset="-122"/>
                        </a:rPr>
                        <a:t>法宝词云</a:t>
                      </a:r>
                    </a:p>
                  </a:txBody>
                  <a:tcPr/>
                </a:tc>
                <a:extLst>
                  <a:ext uri="{0D108BD9-81ED-4DB2-BD59-A6C34878D82A}">
                    <a16:rowId xmlns:a16="http://schemas.microsoft.com/office/drawing/2014/main" val="10011"/>
                  </a:ext>
                </a:extLst>
              </a:tr>
              <a:tr h="381000">
                <a:tc>
                  <a:txBody>
                    <a:bodyPr/>
                    <a:lstStyle/>
                    <a:p>
                      <a:pPr algn="ctr">
                        <a:buNone/>
                      </a:pPr>
                      <a:r>
                        <a:rPr lang="zh-CN" altLang="en-US" sz="1600">
                          <a:solidFill>
                            <a:srgbClr val="BD1920"/>
                          </a:solidFill>
                          <a:latin typeface="微软雅黑" panose="020B0503020204020204" charset="-122"/>
                          <a:ea typeface="微软雅黑" panose="020B0503020204020204" charset="-122"/>
                          <a:sym typeface="+mn-ea"/>
                        </a:rPr>
                        <a:t>页面内功能</a:t>
                      </a:r>
                      <a:r>
                        <a:rPr lang="zh-CN" altLang="en-US" sz="1200">
                          <a:solidFill>
                            <a:srgbClr val="BD1920"/>
                          </a:solidFill>
                          <a:latin typeface="微软雅黑" panose="020B0503020204020204" charset="-122"/>
                          <a:ea typeface="微软雅黑" panose="020B0503020204020204" charset="-122"/>
                          <a:sym typeface="+mn-ea"/>
                        </a:rPr>
                        <a:t>（页面内检索、标亮、聚焦命中、关键字提示、条款跳转、朗读功能）</a:t>
                      </a:r>
                      <a:endParaRPr lang="zh-CN" altLang="en-US" sz="1200" b="0">
                        <a:solidFill>
                          <a:srgbClr val="BD1920"/>
                        </a:solidFill>
                        <a:latin typeface="微软雅黑" panose="020B0503020204020204" charset="-122"/>
                        <a:ea typeface="微软雅黑" panose="020B0503020204020204" charset="-122"/>
                      </a:endParaRPr>
                    </a:p>
                  </a:txBody>
                  <a:tcPr/>
                </a:tc>
                <a:tc>
                  <a:txBody>
                    <a:bodyPr/>
                    <a:lstStyle/>
                    <a:p>
                      <a:pPr algn="ctr">
                        <a:buNone/>
                      </a:pPr>
                      <a:r>
                        <a:rPr lang="zh-CN" altLang="en-US" sz="1600" b="0">
                          <a:solidFill>
                            <a:schemeClr val="tx1"/>
                          </a:solidFill>
                          <a:latin typeface="微软雅黑" panose="020B0503020204020204" charset="-122"/>
                          <a:ea typeface="微软雅黑" panose="020B0503020204020204" charset="-122"/>
                        </a:rPr>
                        <a:t>文本对比</a:t>
                      </a:r>
                    </a:p>
                  </a:txBody>
                  <a:tcPr/>
                </a:tc>
                <a:extLst>
                  <a:ext uri="{0D108BD9-81ED-4DB2-BD59-A6C34878D82A}">
                    <a16:rowId xmlns:a16="http://schemas.microsoft.com/office/drawing/2014/main" val="10012"/>
                  </a:ext>
                </a:extLst>
              </a:tr>
              <a:tr h="381000">
                <a:tc>
                  <a:txBody>
                    <a:bodyPr/>
                    <a:lstStyle/>
                    <a:p>
                      <a:pPr algn="ctr">
                        <a:buNone/>
                      </a:pPr>
                      <a:r>
                        <a:rPr lang="zh-CN" altLang="en-US" sz="1600" b="0">
                          <a:solidFill>
                            <a:schemeClr val="tx1"/>
                          </a:solidFill>
                          <a:latin typeface="微软雅黑" panose="020B0503020204020204" charset="-122"/>
                          <a:ea typeface="微软雅黑" panose="020B0503020204020204" charset="-122"/>
                        </a:rPr>
                        <a:t>其它</a:t>
                      </a:r>
                      <a:r>
                        <a:rPr lang="zh-CN" altLang="en-US" sz="1200" b="0">
                          <a:solidFill>
                            <a:schemeClr val="tx1"/>
                          </a:solidFill>
                          <a:latin typeface="微软雅黑" panose="020B0503020204020204" charset="-122"/>
                          <a:ea typeface="微软雅黑" panose="020B0503020204020204" charset="-122"/>
                        </a:rPr>
                        <a:t>（下载、收藏、转发、打印、字体放大、手机阅读等功能）</a:t>
                      </a:r>
                    </a:p>
                  </a:txBody>
                  <a:tcPr/>
                </a:tc>
                <a:tc>
                  <a:txBody>
                    <a:bodyPr/>
                    <a:lstStyle/>
                    <a:p>
                      <a:pPr algn="ctr">
                        <a:buNone/>
                      </a:pPr>
                      <a:r>
                        <a:rPr lang="zh-CN" altLang="en-US" sz="1600" b="0">
                          <a:latin typeface="微软雅黑" panose="020B0503020204020204" charset="-122"/>
                          <a:ea typeface="微软雅黑" panose="020B0503020204020204" charset="-122"/>
                        </a:rPr>
                        <a:t>法条直达</a:t>
                      </a:r>
                    </a:p>
                  </a:txBody>
                  <a:tcPr/>
                </a:tc>
                <a:extLst>
                  <a:ext uri="{0D108BD9-81ED-4DB2-BD59-A6C34878D82A}">
                    <a16:rowId xmlns:a16="http://schemas.microsoft.com/office/drawing/2014/main" val="10013"/>
                  </a:ext>
                </a:extLst>
              </a:tr>
            </a:tbl>
          </a:graphicData>
        </a:graphic>
      </p:graphicFrame>
      <p:sp>
        <p:nvSpPr>
          <p:cNvPr id="10" name="文本框 9"/>
          <p:cNvSpPr txBox="1"/>
          <p:nvPr/>
        </p:nvSpPr>
        <p:spPr>
          <a:xfrm>
            <a:off x="4819650" y="214630"/>
            <a:ext cx="3279140" cy="368300"/>
          </a:xfrm>
          <a:prstGeom prst="rect">
            <a:avLst/>
          </a:prstGeom>
          <a:noFill/>
        </p:spPr>
        <p:txBody>
          <a:bodyPr wrap="square" rtlCol="0">
            <a:spAutoFit/>
          </a:bodyPr>
          <a:lstStyle/>
          <a:p>
            <a:r>
              <a:rPr lang="zh-CN" altLang="en-US"/>
              <a:t>时间有限，仅介绍标红功能</a:t>
            </a:r>
          </a:p>
        </p:txBody>
      </p:sp>
      <p:sp>
        <p:nvSpPr>
          <p:cNvPr id="11" name="文本框 10"/>
          <p:cNvSpPr txBox="1"/>
          <p:nvPr/>
        </p:nvSpPr>
        <p:spPr>
          <a:xfrm>
            <a:off x="1108710" y="140970"/>
            <a:ext cx="281305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法宝产品通用功能概览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72465"/>
            <a:ext cx="9937115"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一次关键词输入，可获所有子库内相对应的数据，点击子库名称即可跳转至该库。</a:t>
            </a:r>
          </a:p>
        </p:txBody>
      </p:sp>
      <p:pic>
        <p:nvPicPr>
          <p:cNvPr id="10" name="图片 9"/>
          <p:cNvPicPr>
            <a:picLocks noChangeAspect="1"/>
          </p:cNvPicPr>
          <p:nvPr/>
        </p:nvPicPr>
        <p:blipFill>
          <a:blip r:embed="rId3"/>
          <a:stretch>
            <a:fillRect/>
          </a:stretch>
        </p:blipFill>
        <p:spPr>
          <a:xfrm>
            <a:off x="1451610" y="1370330"/>
            <a:ext cx="9288780" cy="4117340"/>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全库检索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6"/>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custDataLst>
              <p:tags r:id="rId1"/>
            </p:custDataLst>
          </p:nvPr>
        </p:nvGrpSpPr>
        <p:grpSpPr>
          <a:xfrm>
            <a:off x="4283256" y="2519510"/>
            <a:ext cx="4314661" cy="1032934"/>
            <a:chOff x="1221385" y="2596034"/>
            <a:chExt cx="2886529" cy="653143"/>
          </a:xfrm>
        </p:grpSpPr>
        <p:sp>
          <p:nvSpPr>
            <p:cNvPr id="3" name="矩形 2"/>
            <p:cNvSpPr/>
            <p:nvPr>
              <p:custDataLst>
                <p:tags r:id="rId3"/>
              </p:custDataLst>
            </p:nvPr>
          </p:nvSpPr>
          <p:spPr>
            <a:xfrm>
              <a:off x="1221385" y="2596034"/>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lstStyle/>
            <a:p>
              <a:endParaRPr lang="zh-CN" altLang="en-US" dirty="0">
                <a:solidFill>
                  <a:srgbClr val="FC6C5C">
                    <a:lumMod val="75000"/>
                  </a:srgbClr>
                </a:solidFill>
              </a:endParaRPr>
            </a:p>
          </p:txBody>
        </p:sp>
        <p:sp>
          <p:nvSpPr>
            <p:cNvPr id="4" name="矩形 3"/>
            <p:cNvSpPr/>
            <p:nvPr>
              <p:custDataLst>
                <p:tags r:id="rId4"/>
              </p:custDataLst>
            </p:nvPr>
          </p:nvSpPr>
          <p:spPr>
            <a:xfrm>
              <a:off x="1360979" y="2682392"/>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lstStyle/>
            <a:p>
              <a:pPr algn="ctr"/>
              <a:r>
                <a:rPr lang="en-US" altLang="zh-CN" sz="2400">
                  <a:solidFill>
                    <a:sysClr val="window" lastClr="FFFFFF"/>
                  </a:solidFill>
                </a:rPr>
                <a:t>02</a:t>
              </a:r>
              <a:endParaRPr lang="zh-CN" altLang="en-US" sz="2400">
                <a:solidFill>
                  <a:sysClr val="window" lastClr="FFFFFF"/>
                </a:solidFill>
              </a:endParaRPr>
            </a:p>
          </p:txBody>
        </p:sp>
      </p:grpSp>
      <p:sp>
        <p:nvSpPr>
          <p:cNvPr id="35" name="文本框 34"/>
          <p:cNvSpPr txBox="1"/>
          <p:nvPr>
            <p:custDataLst>
              <p:tags r:id="rId2"/>
            </p:custDataLst>
          </p:nvPr>
        </p:nvSpPr>
        <p:spPr>
          <a:xfrm>
            <a:off x="5522887" y="2719500"/>
            <a:ext cx="3224256" cy="632245"/>
          </a:xfrm>
          <a:prstGeom prst="rect">
            <a:avLst/>
          </a:prstGeom>
          <a:noFill/>
        </p:spPr>
        <p:txBody>
          <a:bodyPr wrap="square" rtlCol="0" anchor="ctr" anchorCtr="0">
            <a:normAutofit/>
          </a:bodyPr>
          <a:lstStyle/>
          <a:p>
            <a:pPr>
              <a:lnSpc>
                <a:spcPct val="120000"/>
              </a:lnSpc>
            </a:pPr>
            <a:r>
              <a:rPr lang="zh-CN" altLang="en-US" spc="150">
                <a:solidFill>
                  <a:srgbClr val="C00000"/>
                </a:solidFill>
                <a:latin typeface="微软雅黑" panose="020B0503020204020204" charset="-122"/>
                <a:ea typeface="微软雅黑" panose="020B0503020204020204" charset="-122"/>
              </a:rPr>
              <a:t>公司介绍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73710" y="716280"/>
            <a:ext cx="10610850"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设置不同字段，通过字段设置限制检索结果，以便更快更精准的检索数据，各库高级检索页面互通。</a:t>
            </a:r>
          </a:p>
        </p:txBody>
      </p:sp>
      <p:pic>
        <p:nvPicPr>
          <p:cNvPr id="4" name="图片 3"/>
          <p:cNvPicPr>
            <a:picLocks noChangeAspect="1"/>
          </p:cNvPicPr>
          <p:nvPr/>
        </p:nvPicPr>
        <p:blipFill>
          <a:blip r:embed="rId3"/>
          <a:srcRect l="1271"/>
          <a:stretch>
            <a:fillRect/>
          </a:stretch>
        </p:blipFill>
        <p:spPr>
          <a:xfrm>
            <a:off x="1081405" y="1227455"/>
            <a:ext cx="10507980" cy="4192905"/>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高级检索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0220" y="683895"/>
            <a:ext cx="8555990"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指定全文位置，在锁定位置范围内进行检索，更快更精准锁定所需结果</a:t>
            </a:r>
          </a:p>
        </p:txBody>
      </p:sp>
      <p:pic>
        <p:nvPicPr>
          <p:cNvPr id="4" name="图片 3"/>
          <p:cNvPicPr>
            <a:picLocks noChangeAspect="1"/>
          </p:cNvPicPr>
          <p:nvPr/>
        </p:nvPicPr>
        <p:blipFill>
          <a:blip r:embed="rId3"/>
          <a:stretch>
            <a:fillRect/>
          </a:stretch>
        </p:blipFill>
        <p:spPr>
          <a:xfrm>
            <a:off x="777240" y="1109345"/>
            <a:ext cx="10866120" cy="4980940"/>
          </a:xfrm>
          <a:prstGeom prst="rect">
            <a:avLst/>
          </a:prstGeom>
        </p:spPr>
      </p:pic>
      <p:sp>
        <p:nvSpPr>
          <p:cNvPr id="12" name="文本框 11"/>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定位检索</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0220" y="693420"/>
            <a:ext cx="5609590"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在输入框中可对检索条件进行编辑或清除。</a:t>
            </a:r>
          </a:p>
        </p:txBody>
      </p:sp>
      <p:pic>
        <p:nvPicPr>
          <p:cNvPr id="51" name="图片 51"/>
          <p:cNvPicPr>
            <a:picLocks noChangeAspect="1"/>
          </p:cNvPicPr>
          <p:nvPr/>
        </p:nvPicPr>
        <p:blipFill>
          <a:blip r:embed="rId3"/>
          <a:srcRect b="12871"/>
          <a:stretch>
            <a:fillRect/>
          </a:stretch>
        </p:blipFill>
        <p:spPr>
          <a:xfrm>
            <a:off x="2106930" y="1183005"/>
            <a:ext cx="8667750" cy="4492625"/>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智能检索</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3" name="图片 2" descr="Screen Shot 2019-08-21 at 9.50.45 AM"/>
          <p:cNvPicPr>
            <a:picLocks noChangeAspect="1"/>
          </p:cNvPicPr>
          <p:nvPr/>
        </p:nvPicPr>
        <p:blipFill>
          <a:blip r:embed="rId3"/>
          <a:stretch>
            <a:fillRect/>
          </a:stretch>
        </p:blipFill>
        <p:spPr>
          <a:xfrm>
            <a:off x="490220" y="691515"/>
            <a:ext cx="10058400" cy="5474335"/>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结果中查询</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2" name="图片 1" descr="Screen Shot 2019-08-21 at 9.58.14 AM"/>
          <p:cNvPicPr>
            <a:picLocks noChangeAspect="1"/>
          </p:cNvPicPr>
          <p:nvPr/>
        </p:nvPicPr>
        <p:blipFill>
          <a:blip r:embed="rId3"/>
          <a:stretch>
            <a:fillRect/>
          </a:stretch>
        </p:blipFill>
        <p:spPr>
          <a:xfrm>
            <a:off x="490220" y="702310"/>
            <a:ext cx="10058400" cy="5453380"/>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排序和分组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2" name="图片 1" descr="Screen Shot 2019-08-21 at 10.05.32 AM"/>
          <p:cNvPicPr>
            <a:picLocks noChangeAspect="1"/>
          </p:cNvPicPr>
          <p:nvPr/>
        </p:nvPicPr>
        <p:blipFill>
          <a:blip r:embed="rId3"/>
          <a:stretch>
            <a:fillRect/>
          </a:stretch>
        </p:blipFill>
        <p:spPr>
          <a:xfrm>
            <a:off x="1957070" y="565785"/>
            <a:ext cx="9331325" cy="5462905"/>
          </a:xfrm>
          <a:prstGeom prst="rect">
            <a:avLst/>
          </a:prstGeom>
        </p:spPr>
      </p:pic>
      <p:sp>
        <p:nvSpPr>
          <p:cNvPr id="17" name="文本框 16"/>
          <p:cNvSpPr txBox="1"/>
          <p:nvPr/>
        </p:nvSpPr>
        <p:spPr>
          <a:xfrm>
            <a:off x="905510" y="100330"/>
            <a:ext cx="363855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页面内功能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703580"/>
            <a:ext cx="11611610"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法宝联想是指北大法宝在各子库之间创建</a:t>
            </a:r>
            <a:r>
              <a:rPr lang="zh-CN" altLang="en-US" sz="1600" b="1">
                <a:solidFill>
                  <a:srgbClr val="C00000"/>
                </a:solidFill>
                <a:latin typeface="微软雅黑" panose="020B0503020204020204" charset="-122"/>
                <a:ea typeface="微软雅黑" panose="020B0503020204020204" charset="-122"/>
              </a:rPr>
              <a:t>立体化知识体系</a:t>
            </a:r>
            <a:r>
              <a:rPr lang="zh-CN" altLang="en-US" sz="1600">
                <a:latin typeface="微软雅黑" panose="020B0503020204020204" charset="-122"/>
                <a:ea typeface="微软雅黑" panose="020B0503020204020204" charset="-122"/>
              </a:rPr>
              <a:t>，使一次检索可获得结果相关的其他法律信息的功能。</a:t>
            </a:r>
          </a:p>
        </p:txBody>
      </p:sp>
      <p:pic>
        <p:nvPicPr>
          <p:cNvPr id="4" name="图片 3" descr="Screen Shot 2019-08-21 at 10.16.58 AM"/>
          <p:cNvPicPr>
            <a:picLocks noChangeAspect="1"/>
          </p:cNvPicPr>
          <p:nvPr/>
        </p:nvPicPr>
        <p:blipFill>
          <a:blip r:embed="rId3"/>
          <a:stretch>
            <a:fillRect/>
          </a:stretch>
        </p:blipFill>
        <p:spPr>
          <a:xfrm>
            <a:off x="2082800" y="1200785"/>
            <a:ext cx="7776845" cy="4669790"/>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法宝联想</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760730"/>
            <a:ext cx="10058400" cy="58356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当光标停留在被引用的法规或者法条时，法宝之窗即可显示。显示法规标题、发布部门、时效性、法规类别等基本信息，或者显示法条的详细内容，以及法条相关联的其他法律信息</a:t>
            </a:r>
          </a:p>
        </p:txBody>
      </p:sp>
      <p:pic>
        <p:nvPicPr>
          <p:cNvPr id="4" name="图片 3"/>
          <p:cNvPicPr>
            <a:picLocks noChangeAspect="1"/>
          </p:cNvPicPr>
          <p:nvPr/>
        </p:nvPicPr>
        <p:blipFill>
          <a:blip r:embed="rId3"/>
          <a:stretch>
            <a:fillRect/>
          </a:stretch>
        </p:blipFill>
        <p:spPr>
          <a:xfrm>
            <a:off x="905510" y="1539240"/>
            <a:ext cx="10624185" cy="4160520"/>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法宝之窗</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90220" y="668655"/>
            <a:ext cx="11325225"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罗列法规历次修订版本，辅助用户掌握修订全貌，另外提供整理版、对照版、编注版，便于新旧法对比研究。</a:t>
            </a:r>
          </a:p>
        </p:txBody>
      </p:sp>
      <p:pic>
        <p:nvPicPr>
          <p:cNvPr id="5" name="图片 4" descr="Screen Shot 2019-08-21 at 10.34.49 AM"/>
          <p:cNvPicPr>
            <a:picLocks noChangeAspect="1"/>
          </p:cNvPicPr>
          <p:nvPr/>
        </p:nvPicPr>
        <p:blipFill>
          <a:blip r:embed="rId3"/>
          <a:srcRect t="8447" b="-8447"/>
          <a:stretch>
            <a:fillRect/>
          </a:stretch>
        </p:blipFill>
        <p:spPr>
          <a:xfrm>
            <a:off x="1999615" y="1036955"/>
            <a:ext cx="6907530" cy="5540375"/>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法规变迁</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0220" y="696595"/>
            <a:ext cx="10454005" cy="583565"/>
          </a:xfrm>
          <a:prstGeom prst="rect">
            <a:avLst/>
          </a:prstGeom>
          <a:noFill/>
        </p:spPr>
        <p:txBody>
          <a:bodyPr wrap="square" rtlCol="0" anchor="t">
            <a:spAutoFit/>
          </a:bodyPr>
          <a:lstStyle/>
          <a:p>
            <a:r>
              <a:rPr lang="zh-CN" altLang="en-US" sz="1600" b="1">
                <a:latin typeface="微软雅黑" panose="020B0503020204020204" charset="-122"/>
                <a:ea typeface="微软雅黑" panose="020B0503020204020204" charset="-122"/>
              </a:rPr>
              <a:t>整理版</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北大法宝精心编辑整理，将修正案、决定等文件统一编辑整理，形成最新的现行版本。</a:t>
            </a:r>
          </a:p>
        </p:txBody>
      </p:sp>
      <p:sp>
        <p:nvSpPr>
          <p:cNvPr id="10" name="文本框 9"/>
          <p:cNvSpPr txBox="1"/>
          <p:nvPr/>
        </p:nvSpPr>
        <p:spPr>
          <a:xfrm>
            <a:off x="490220" y="1280160"/>
            <a:ext cx="8601075" cy="583565"/>
          </a:xfrm>
          <a:prstGeom prst="rect">
            <a:avLst/>
          </a:prstGeom>
          <a:noFill/>
        </p:spPr>
        <p:txBody>
          <a:bodyPr wrap="square" rtlCol="0" anchor="t">
            <a:spAutoFit/>
          </a:bodyPr>
          <a:lstStyle/>
          <a:p>
            <a:r>
              <a:rPr lang="zh-CN" altLang="en-US" sz="1600" b="1">
                <a:latin typeface="微软雅黑" panose="020B0503020204020204" charset="-122"/>
                <a:ea typeface="微软雅黑" panose="020B0503020204020204" charset="-122"/>
              </a:rPr>
              <a:t>编注版</a:t>
            </a:r>
            <a:endParaRPr lang="zh-CN" altLang="en-US" sz="1600">
              <a:latin typeface="微软雅黑" panose="020B0503020204020204" charset="-122"/>
              <a:ea typeface="微软雅黑" panose="020B0503020204020204" charset="-122"/>
            </a:endParaRPr>
          </a:p>
          <a:p>
            <a:r>
              <a:rPr lang="zh-CN" altLang="en-US" sz="1600">
                <a:latin typeface="微软雅黑" panose="020B0503020204020204" charset="-122"/>
                <a:ea typeface="微软雅黑" panose="020B0503020204020204" charset="-122"/>
              </a:rPr>
              <a:t>以某一版本为基础，对之后的修改部分进行标注和整理</a:t>
            </a:r>
          </a:p>
        </p:txBody>
      </p:sp>
      <p:pic>
        <p:nvPicPr>
          <p:cNvPr id="11" name="图片 10"/>
          <p:cNvPicPr>
            <a:picLocks noChangeAspect="1"/>
          </p:cNvPicPr>
          <p:nvPr/>
        </p:nvPicPr>
        <p:blipFill>
          <a:blip r:embed="rId3"/>
          <a:stretch>
            <a:fillRect/>
          </a:stretch>
        </p:blipFill>
        <p:spPr>
          <a:xfrm>
            <a:off x="120650" y="2279015"/>
            <a:ext cx="11950700" cy="2768600"/>
          </a:xfrm>
          <a:prstGeom prst="rect">
            <a:avLst/>
          </a:prstGeom>
        </p:spPr>
      </p:pic>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法规变迁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1135380"/>
            <a:ext cx="4718050" cy="3415030"/>
          </a:xfrm>
          <a:prstGeom prst="rect">
            <a:avLst/>
          </a:prstGeom>
          <a:noFill/>
        </p:spPr>
        <p:txBody>
          <a:bodyPr wrap="square" rtlCol="0" anchor="t">
            <a:spAutoFit/>
          </a:bodyPr>
          <a:lstStyle/>
          <a:p>
            <a:pPr algn="l">
              <a:lnSpc>
                <a:spcPct val="200000"/>
              </a:lnSpc>
            </a:pPr>
            <a:r>
              <a:rPr lang="en-US" altLang="zh-CN" dirty="0">
                <a:latin typeface="黑体" panose="02010609060101010101" pitchFamily="49" charset="-122"/>
                <a:ea typeface="黑体" panose="02010609060101010101" pitchFamily="49" charset="-122"/>
                <a:sym typeface="+mn-ea"/>
              </a:rPr>
              <a:t>  </a:t>
            </a:r>
            <a:r>
              <a:rPr lang="en-US" altLang="zh-CN" dirty="0">
                <a:latin typeface="微软雅黑" panose="020B0503020204020204" charset="-122"/>
                <a:ea typeface="微软雅黑" panose="020B0503020204020204" charset="-122"/>
                <a:sym typeface="+mn-ea"/>
              </a:rPr>
              <a:t> </a:t>
            </a:r>
            <a:r>
              <a:rPr lang="zh-CN" altLang="en-US" dirty="0">
                <a:latin typeface="微软雅黑" panose="020B0503020204020204" charset="-122"/>
                <a:ea typeface="微软雅黑" panose="020B0503020204020204" charset="-122"/>
                <a:sym typeface="+mn-ea"/>
              </a:rPr>
              <a:t>北京北大英华科技有限公司，成立于1999年，是由北京大学投资控股、北京大学法学院创办和主管的高新技术企业和软件企业，依托于北京大学优势资源致力于法律知识工程、法律人工智能、法律教育培训和法律文化传播四项事业，竭诚服务于全面依法治国。</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1108710" y="140970"/>
            <a:ext cx="2292985"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公司介绍</a:t>
            </a:r>
          </a:p>
        </p:txBody>
      </p:sp>
      <p:pic>
        <p:nvPicPr>
          <p:cNvPr id="4" name="图片 3"/>
          <p:cNvPicPr>
            <a:picLocks noChangeAspect="1"/>
          </p:cNvPicPr>
          <p:nvPr/>
        </p:nvPicPr>
        <p:blipFill>
          <a:blip r:embed="rId3"/>
          <a:stretch>
            <a:fillRect/>
          </a:stretch>
        </p:blipFill>
        <p:spPr>
          <a:xfrm>
            <a:off x="5503545" y="3810"/>
            <a:ext cx="6425565" cy="61753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5" name="图片 4" descr="Screen Shot 2019-08-21 at 10.44.29 AM"/>
          <p:cNvPicPr>
            <a:picLocks noChangeAspect="1"/>
          </p:cNvPicPr>
          <p:nvPr/>
        </p:nvPicPr>
        <p:blipFill>
          <a:blip r:embed="rId3"/>
          <a:srcRect b="26425"/>
          <a:stretch>
            <a:fillRect/>
          </a:stretch>
        </p:blipFill>
        <p:spPr>
          <a:xfrm>
            <a:off x="2450465" y="1003935"/>
            <a:ext cx="7879080" cy="4393565"/>
          </a:xfrm>
          <a:prstGeom prst="rect">
            <a:avLst/>
          </a:prstGeom>
        </p:spPr>
      </p:pic>
      <p:sp>
        <p:nvSpPr>
          <p:cNvPr id="17" name="文本框 16"/>
          <p:cNvSpPr txBox="1"/>
          <p:nvPr/>
        </p:nvSpPr>
        <p:spPr>
          <a:xfrm>
            <a:off x="905510" y="100330"/>
            <a:ext cx="462915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法规变迁（对照版）</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0220" y="664845"/>
            <a:ext cx="9294495"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北大法宝司法案例库案例大数据提供数据化图表，并支持自定义检索报告。</a:t>
            </a:r>
          </a:p>
        </p:txBody>
      </p:sp>
      <p:pic>
        <p:nvPicPr>
          <p:cNvPr id="4" name="图片 3"/>
          <p:cNvPicPr>
            <a:picLocks noChangeAspect="1"/>
          </p:cNvPicPr>
          <p:nvPr/>
        </p:nvPicPr>
        <p:blipFill>
          <a:blip r:embed="rId3"/>
          <a:srcRect r="14509" b="69007"/>
          <a:stretch>
            <a:fillRect/>
          </a:stretch>
        </p:blipFill>
        <p:spPr>
          <a:xfrm>
            <a:off x="490220" y="1002030"/>
            <a:ext cx="8445500" cy="1292860"/>
          </a:xfrm>
          <a:prstGeom prst="rect">
            <a:avLst/>
          </a:prstGeom>
        </p:spPr>
      </p:pic>
      <p:pic>
        <p:nvPicPr>
          <p:cNvPr id="5" name="图片 4"/>
          <p:cNvPicPr>
            <a:picLocks noChangeAspect="1"/>
          </p:cNvPicPr>
          <p:nvPr/>
        </p:nvPicPr>
        <p:blipFill>
          <a:blip r:embed="rId4"/>
          <a:stretch>
            <a:fillRect/>
          </a:stretch>
        </p:blipFill>
        <p:spPr>
          <a:xfrm>
            <a:off x="3383280" y="2207260"/>
            <a:ext cx="6723380" cy="3971925"/>
          </a:xfrm>
          <a:prstGeom prst="rect">
            <a:avLst/>
          </a:prstGeom>
        </p:spPr>
      </p:pic>
      <p:sp>
        <p:nvSpPr>
          <p:cNvPr id="17" name="文本框 16"/>
          <p:cNvSpPr txBox="1"/>
          <p:nvPr/>
        </p:nvSpPr>
        <p:spPr>
          <a:xfrm>
            <a:off x="905510" y="100330"/>
            <a:ext cx="413385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案例大数据分析</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0220" y="722630"/>
            <a:ext cx="2922905"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数据化图标清晰展示数据。</a:t>
            </a:r>
          </a:p>
        </p:txBody>
      </p:sp>
      <p:pic>
        <p:nvPicPr>
          <p:cNvPr id="10" name="图片 9"/>
          <p:cNvPicPr>
            <a:picLocks noChangeAspect="1"/>
          </p:cNvPicPr>
          <p:nvPr/>
        </p:nvPicPr>
        <p:blipFill>
          <a:blip r:embed="rId3"/>
          <a:stretch>
            <a:fillRect/>
          </a:stretch>
        </p:blipFill>
        <p:spPr>
          <a:xfrm>
            <a:off x="490220" y="1314450"/>
            <a:ext cx="4958080" cy="3253740"/>
          </a:xfrm>
          <a:prstGeom prst="rect">
            <a:avLst/>
          </a:prstGeom>
        </p:spPr>
      </p:pic>
      <p:pic>
        <p:nvPicPr>
          <p:cNvPr id="11" name="图片 10"/>
          <p:cNvPicPr>
            <a:picLocks noChangeAspect="1"/>
          </p:cNvPicPr>
          <p:nvPr/>
        </p:nvPicPr>
        <p:blipFill>
          <a:blip r:embed="rId4"/>
          <a:stretch>
            <a:fillRect/>
          </a:stretch>
        </p:blipFill>
        <p:spPr>
          <a:xfrm>
            <a:off x="6468110" y="1206500"/>
            <a:ext cx="5012690" cy="4342130"/>
          </a:xfrm>
          <a:prstGeom prst="rect">
            <a:avLst/>
          </a:prstGeom>
        </p:spPr>
      </p:pic>
      <p:sp>
        <p:nvSpPr>
          <p:cNvPr id="17" name="文本框 16"/>
          <p:cNvSpPr txBox="1"/>
          <p:nvPr/>
        </p:nvSpPr>
        <p:spPr>
          <a:xfrm>
            <a:off x="905510" y="100330"/>
            <a:ext cx="413385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案例大数据分析</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pic>
        <p:nvPicPr>
          <p:cNvPr id="10" name="图片 9" descr="Screen Shot 2019-08-21 at 11.11.18 AM"/>
          <p:cNvPicPr>
            <a:picLocks noChangeAspect="1"/>
          </p:cNvPicPr>
          <p:nvPr/>
        </p:nvPicPr>
        <p:blipFill>
          <a:blip r:embed="rId3"/>
          <a:srcRect l="-432" t="7814" r="432" b="6782"/>
          <a:stretch>
            <a:fillRect/>
          </a:stretch>
        </p:blipFill>
        <p:spPr>
          <a:xfrm>
            <a:off x="57785" y="1181100"/>
            <a:ext cx="5575300" cy="3437890"/>
          </a:xfrm>
          <a:prstGeom prst="rect">
            <a:avLst/>
          </a:prstGeom>
        </p:spPr>
      </p:pic>
      <p:pic>
        <p:nvPicPr>
          <p:cNvPr id="11" name="图片 10" descr="Screen Shot 2019-08-21 at 11.12.08 AM"/>
          <p:cNvPicPr>
            <a:picLocks noChangeAspect="1"/>
          </p:cNvPicPr>
          <p:nvPr/>
        </p:nvPicPr>
        <p:blipFill>
          <a:blip r:embed="rId4"/>
          <a:stretch>
            <a:fillRect/>
          </a:stretch>
        </p:blipFill>
        <p:spPr>
          <a:xfrm>
            <a:off x="5278120" y="1742440"/>
            <a:ext cx="6825615" cy="3595370"/>
          </a:xfrm>
          <a:prstGeom prst="rect">
            <a:avLst/>
          </a:prstGeom>
        </p:spPr>
      </p:pic>
      <p:sp>
        <p:nvSpPr>
          <p:cNvPr id="17" name="文本框 16"/>
          <p:cNvSpPr txBox="1"/>
          <p:nvPr/>
        </p:nvSpPr>
        <p:spPr>
          <a:xfrm>
            <a:off x="905510" y="100330"/>
            <a:ext cx="38862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案例检索报告</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智能引注</a:t>
            </a:r>
          </a:p>
        </p:txBody>
      </p:sp>
      <p:sp>
        <p:nvSpPr>
          <p:cNvPr id="2" name="文本框 1"/>
          <p:cNvSpPr txBox="1"/>
          <p:nvPr/>
        </p:nvSpPr>
        <p:spPr>
          <a:xfrm>
            <a:off x="490220" y="673100"/>
            <a:ext cx="9733280" cy="460375"/>
          </a:xfrm>
          <a:prstGeom prst="rect">
            <a:avLst/>
          </a:prstGeom>
          <a:noFill/>
        </p:spPr>
        <p:txBody>
          <a:bodyPr wrap="none" rtlCol="0" anchor="t">
            <a:spAutoFit/>
          </a:bodyPr>
          <a:lstStyle/>
          <a:p>
            <a:pPr>
              <a:lnSpc>
                <a:spcPct val="150000"/>
              </a:lnSpc>
              <a:tabLst>
                <a:tab pos="386715" algn="l"/>
              </a:tabLst>
            </a:pPr>
            <a:r>
              <a:rPr lang="zh-CN" altLang="en-US" sz="1600" dirty="0">
                <a:latin typeface="微软雅黑" panose="020B0503020204020204" charset="-122"/>
                <a:ea typeface="微软雅黑" panose="020B0503020204020204" charset="-122"/>
                <a:sym typeface="+mn-ea"/>
              </a:rPr>
              <a:t>智能注释：一键生成期刊引注，解决科研人员撰写文章时编辑众多注释、耗时耗力、容易出错的写作痛点；</a:t>
            </a:r>
          </a:p>
        </p:txBody>
      </p:sp>
      <p:pic>
        <p:nvPicPr>
          <p:cNvPr id="5" name="图片 4" descr="Screen Shot 2019-08-21 at 2.14.05 PM"/>
          <p:cNvPicPr>
            <a:picLocks noChangeAspect="1"/>
          </p:cNvPicPr>
          <p:nvPr/>
        </p:nvPicPr>
        <p:blipFill>
          <a:blip r:embed="rId3"/>
          <a:stretch>
            <a:fillRect/>
          </a:stretch>
        </p:blipFill>
        <p:spPr>
          <a:xfrm>
            <a:off x="2019300" y="1133475"/>
            <a:ext cx="8123555" cy="49555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期刊统计</a:t>
            </a:r>
          </a:p>
        </p:txBody>
      </p:sp>
      <p:sp>
        <p:nvSpPr>
          <p:cNvPr id="3" name="文本框 2"/>
          <p:cNvSpPr txBox="1"/>
          <p:nvPr/>
        </p:nvSpPr>
        <p:spPr>
          <a:xfrm>
            <a:off x="502920" y="699770"/>
            <a:ext cx="11601450" cy="58356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期刊数据统计：支持对刊物、文章、作者、单位的统计，实现用数据说话，刊社选题策划，作者判断研究领域的情况和学术成果统计，机构学术成果的统计。</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35" y="1283054"/>
            <a:ext cx="8205175" cy="480913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05510" y="100330"/>
            <a:ext cx="3390900" cy="368300"/>
          </a:xfrm>
          <a:prstGeom prst="rect">
            <a:avLst/>
          </a:prstGeom>
          <a:noFill/>
        </p:spPr>
        <p:txBody>
          <a:bodyPr wrap="non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特色功能使用指南</a:t>
            </a:r>
            <a:r>
              <a:rPr lang="en-US" altLang="zh-CN" spc="150">
                <a:solidFill>
                  <a:srgbClr val="C00000"/>
                </a:solidFill>
                <a:latin typeface="微软雅黑" panose="020B0503020204020204" charset="-122"/>
                <a:ea typeface="微软雅黑" panose="020B0503020204020204" charset="-122"/>
                <a:sym typeface="+mn-ea"/>
              </a:rPr>
              <a:t>--</a:t>
            </a:r>
            <a:r>
              <a:rPr lang="zh-CN" altLang="en-US" spc="150">
                <a:solidFill>
                  <a:srgbClr val="C00000"/>
                </a:solidFill>
                <a:latin typeface="微软雅黑" panose="020B0503020204020204" charset="-122"/>
                <a:ea typeface="微软雅黑" panose="020B0503020204020204" charset="-122"/>
                <a:sym typeface="+mn-ea"/>
              </a:rPr>
              <a:t>法宝词云</a:t>
            </a:r>
          </a:p>
        </p:txBody>
      </p:sp>
      <p:sp>
        <p:nvSpPr>
          <p:cNvPr id="2" name="文本框 1"/>
          <p:cNvSpPr txBox="1"/>
          <p:nvPr/>
        </p:nvSpPr>
        <p:spPr>
          <a:xfrm>
            <a:off x="490220" y="669925"/>
            <a:ext cx="11412220" cy="58356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rPr>
              <a:t>法宝词云是北大法宝基于法律知识图谱技术对法律专业词汇进行识别、联想和可视化，推出的一项可视化辅助检索功能，方便用户快速提炼和定位专业法律词汇，缩短检索路径，快速定位内容。</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206" y="1253188"/>
            <a:ext cx="8972457" cy="48434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0130" y="1251256"/>
            <a:ext cx="1143796" cy="368300"/>
          </a:xfrm>
          <a:prstGeom prst="rect">
            <a:avLst/>
          </a:prstGeom>
          <a:noFill/>
        </p:spPr>
        <p:txBody>
          <a:bodyPr wrap="square" rtlCol="0">
            <a:spAutoFit/>
          </a:bodyPr>
          <a:lstStyle/>
          <a:p>
            <a:r>
              <a:rPr lang="zh-CN" altLang="en-US" dirty="0">
                <a:solidFill>
                  <a:srgbClr val="C00000"/>
                </a:solidFill>
                <a:latin typeface="微软雅黑" panose="020B0503020204020204" charset="-122"/>
                <a:ea typeface="微软雅黑" panose="020B0503020204020204" charset="-122"/>
              </a:rPr>
              <a:t>国家机关</a:t>
            </a:r>
            <a:endParaRPr lang="zh-CN" altLang="en-US" sz="4400" baseline="-3000" dirty="0">
              <a:solidFill>
                <a:srgbClr val="C00000"/>
              </a:solidFill>
              <a:latin typeface="微软雅黑" panose="020B0503020204020204" charset="-122"/>
              <a:ea typeface="微软雅黑" panose="020B0503020204020204" charset="-122"/>
            </a:endParaRPr>
          </a:p>
        </p:txBody>
      </p:sp>
      <p:sp>
        <p:nvSpPr>
          <p:cNvPr id="2" name="文本框 1"/>
          <p:cNvSpPr txBox="1"/>
          <p:nvPr/>
        </p:nvSpPr>
        <p:spPr>
          <a:xfrm>
            <a:off x="2032531" y="1048703"/>
            <a:ext cx="8126487" cy="1322070"/>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全国人大常委会、最高人民法院、最高人民检察院、司法部、工业和信息化部、生态环境部、民政部、退役军人事务部 、审计署、国家市场监督管理总局、国家税务总局、海关总署、国务院港澳办、国家知识产权局、中国人民解放军总政治部、中国国际贸易促进委员会、国家图书馆、北京市人民政府、澳门政府法务局、美国大使馆 、澳大利亚大使馆</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6" name="文本框 15"/>
          <p:cNvSpPr txBox="1"/>
          <p:nvPr/>
        </p:nvSpPr>
        <p:spPr>
          <a:xfrm>
            <a:off x="490130" y="2849932"/>
            <a:ext cx="1143796" cy="369332"/>
          </a:xfrm>
          <a:prstGeom prst="rect">
            <a:avLst/>
          </a:prstGeom>
          <a:noFill/>
        </p:spPr>
        <p:txBody>
          <a:bodyPr wrap="square" rtlCol="0">
            <a:spAutoFit/>
          </a:bodyPr>
          <a:lstStyle/>
          <a:p>
            <a:r>
              <a:rPr lang="zh-CN" altLang="en-US" dirty="0">
                <a:solidFill>
                  <a:srgbClr val="C00000"/>
                </a:solidFill>
                <a:latin typeface="黑体" panose="02010609060101010101" pitchFamily="49" charset="-122"/>
                <a:ea typeface="黑体" panose="02010609060101010101" pitchFamily="49" charset="-122"/>
              </a:rPr>
              <a:t>公司企业</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sp>
        <p:nvSpPr>
          <p:cNvPr id="4" name="文本框 3"/>
          <p:cNvSpPr txBox="1"/>
          <p:nvPr/>
        </p:nvSpPr>
        <p:spPr>
          <a:xfrm>
            <a:off x="2032531" y="2589236"/>
            <a:ext cx="8223469" cy="1568450"/>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中国移动、中国电信、中国石油、中国石化、中国海洋石油、中国建筑、中国铁路、国家电网、大唐集团、铝业集团、华电集团、中国国际进出口总公司、中纺集团、阿里巴巴、腾讯 、百度、京东商城、联想集团、万科、宝钢集团、海航控股、北京汽车、上海汽车、东风汽车、中兴通讯、世茂房地产、苹果、微软、埃克森美孚、通用电气、福特汽车、波音、大众汽车、宝马、强生、拜耳集团、葛兰素史克、埃森哲、</a:t>
            </a:r>
            <a:r>
              <a:rPr lang="en-US" altLang="zh-CN" sz="1600" dirty="0">
                <a:latin typeface="微软雅黑" panose="020B0503020204020204" charset="-122"/>
                <a:ea typeface="微软雅黑" panose="020B0503020204020204" charset="-122"/>
              </a:rPr>
              <a:t>ABB</a:t>
            </a:r>
            <a:r>
              <a:rPr lang="zh-CN" altLang="en-US" sz="1600" dirty="0">
                <a:latin typeface="微软雅黑" panose="020B0503020204020204" charset="-122"/>
                <a:ea typeface="微软雅黑" panose="020B0503020204020204" charset="-122"/>
              </a:rPr>
              <a:t>、沃尔玛、佳能、索尼</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8" name="文本框 17"/>
          <p:cNvSpPr txBox="1"/>
          <p:nvPr/>
        </p:nvSpPr>
        <p:spPr>
          <a:xfrm>
            <a:off x="373407" y="4451026"/>
            <a:ext cx="1377936" cy="368300"/>
          </a:xfrm>
          <a:prstGeom prst="rect">
            <a:avLst/>
          </a:prstGeom>
          <a:noFill/>
        </p:spPr>
        <p:txBody>
          <a:bodyPr wrap="square" rtlCol="0">
            <a:spAutoFit/>
          </a:bodyPr>
          <a:lstStyle/>
          <a:p>
            <a:r>
              <a:rPr lang="zh-CN" altLang="en-US" dirty="0">
                <a:solidFill>
                  <a:srgbClr val="C00000"/>
                </a:solidFill>
                <a:latin typeface="黑体" panose="02010609060101010101" pitchFamily="49" charset="-122"/>
                <a:ea typeface="黑体" panose="02010609060101010101" pitchFamily="49" charset="-122"/>
              </a:rPr>
              <a:t>律师事务所</a:t>
            </a:r>
            <a:endParaRPr lang="zh-CN" altLang="en-US" sz="4400" baseline="-300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2032531" y="4317907"/>
            <a:ext cx="8223469" cy="1322070"/>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中华全国律师协会、北京市律师协会、上海市律师协会、重庆市律师协会、广东省律师协会、江苏省律师协会、浙江省律师协会、四川省律师协会、安徽省律师协会、福建省律师协会、金杜律师事务所、君合律师事务所、大成律师事务所、盈科律师事务所、贝克</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麦坚时国际律师事务所、富而德律師事務所、美国高盖茨律师事务所、高伟绅律师事务所、美国众达律师事务所</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5" name="文本框 4"/>
          <p:cNvSpPr txBox="1"/>
          <p:nvPr/>
        </p:nvSpPr>
        <p:spPr>
          <a:xfrm>
            <a:off x="490220" y="678180"/>
            <a:ext cx="11318240" cy="275590"/>
          </a:xfrm>
          <a:prstGeom prst="rect">
            <a:avLst/>
          </a:prstGeom>
          <a:noFill/>
        </p:spPr>
        <p:txBody>
          <a:bodyPr wrap="square" rtlCol="0">
            <a:spAutoFit/>
          </a:bodyPr>
          <a:lstStyle/>
          <a:p>
            <a:r>
              <a:rPr lang="zh-CN" altLang="en-US" sz="1200" dirty="0">
                <a:solidFill>
                  <a:srgbClr val="024C95"/>
                </a:solidFill>
                <a:latin typeface="微软雅黑" panose="020B0503020204020204" charset="-122"/>
                <a:ea typeface="微软雅黑" panose="020B0503020204020204" charset="-122"/>
              </a:rPr>
              <a:t>（北大法宝衷心感谢各行各业的用户对我们一直以来的关注和支持！）（排名不分先后，所有用户无法一一列出，敬请谅解！）</a:t>
            </a:r>
            <a:endParaRPr lang="zh-CN" altLang="en-US" sz="1200" baseline="-3000" dirty="0">
              <a:solidFill>
                <a:srgbClr val="024C95"/>
              </a:solidFill>
              <a:latin typeface="微软雅黑" panose="020B0503020204020204" charset="-122"/>
              <a:ea typeface="微软雅黑" panose="020B0503020204020204" charset="-122"/>
            </a:endParaRPr>
          </a:p>
        </p:txBody>
      </p:sp>
      <p:sp>
        <p:nvSpPr>
          <p:cNvPr id="10" name="文本框 9"/>
          <p:cNvSpPr txBox="1"/>
          <p:nvPr/>
        </p:nvSpPr>
        <p:spPr>
          <a:xfrm>
            <a:off x="955675" y="100965"/>
            <a:ext cx="4240530" cy="368300"/>
          </a:xfrm>
          <a:prstGeom prst="rect">
            <a:avLst/>
          </a:prstGeom>
          <a:noFill/>
        </p:spPr>
        <p:txBody>
          <a:bodyPr wrap="squar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客户名录</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0130" y="1250621"/>
            <a:ext cx="1143796" cy="368300"/>
          </a:xfrm>
          <a:prstGeom prst="rect">
            <a:avLst/>
          </a:prstGeom>
          <a:noFill/>
        </p:spPr>
        <p:txBody>
          <a:bodyPr wrap="square" rtlCol="0">
            <a:spAutoFit/>
          </a:bodyPr>
          <a:lstStyle/>
          <a:p>
            <a:r>
              <a:rPr lang="zh-CN" altLang="en-US" dirty="0">
                <a:solidFill>
                  <a:srgbClr val="C00000"/>
                </a:solidFill>
                <a:latin typeface="微软雅黑" panose="020B0503020204020204" charset="-122"/>
                <a:ea typeface="微软雅黑" panose="020B0503020204020204" charset="-122"/>
              </a:rPr>
              <a:t>金融机构</a:t>
            </a:r>
            <a:endParaRPr lang="zh-CN" altLang="en-US" sz="4400" baseline="-3000" dirty="0">
              <a:solidFill>
                <a:srgbClr val="C00000"/>
              </a:solidFill>
              <a:latin typeface="微软雅黑" panose="020B0503020204020204" charset="-122"/>
              <a:ea typeface="微软雅黑" panose="020B0503020204020204" charset="-122"/>
            </a:endParaRPr>
          </a:p>
        </p:txBody>
      </p:sp>
      <p:sp>
        <p:nvSpPr>
          <p:cNvPr id="2" name="文本框 1"/>
          <p:cNvSpPr txBox="1"/>
          <p:nvPr/>
        </p:nvSpPr>
        <p:spPr>
          <a:xfrm>
            <a:off x="2189376" y="1079818"/>
            <a:ext cx="8126487" cy="1322070"/>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中国人民银行、中国银行保险监督管理委员会、中国银联、国家开发银行、中国工商银行、中国农业银行、中国建设银行、中国交通银行、华夏银行、中国人民保险、中国人寿保险、中国平安保险、太平洋人寿保脸、新华人寿保险、中国再保脸、上海证交所、深圳证交所、海通证券、中信证券、上海证券、华融资产、信达资产、嘉实基金、博时基金、法国兴业银行、永亨银行、香港汇丰银行、德勤、毕马威、普华永道、美国友邦保险</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8" name="文本框 17"/>
          <p:cNvSpPr txBox="1"/>
          <p:nvPr/>
        </p:nvSpPr>
        <p:spPr>
          <a:xfrm>
            <a:off x="490247" y="3425553"/>
            <a:ext cx="1377936" cy="368300"/>
          </a:xfrm>
          <a:prstGeom prst="rect">
            <a:avLst/>
          </a:prstGeom>
          <a:noFill/>
        </p:spPr>
        <p:txBody>
          <a:bodyPr wrap="square" rtlCol="0">
            <a:spAutoFit/>
          </a:bodyPr>
          <a:lstStyle/>
          <a:p>
            <a:r>
              <a:rPr lang="zh-CN" altLang="en-US" dirty="0">
                <a:solidFill>
                  <a:srgbClr val="C00000"/>
                </a:solidFill>
                <a:latin typeface="微软雅黑" panose="020B0503020204020204" charset="-122"/>
                <a:ea typeface="微软雅黑" panose="020B0503020204020204" charset="-122"/>
              </a:rPr>
              <a:t>国内外院校</a:t>
            </a:r>
            <a:endParaRPr lang="zh-CN" altLang="en-US" sz="4400" baseline="-3000" dirty="0">
              <a:solidFill>
                <a:srgbClr val="C00000"/>
              </a:solidFill>
              <a:latin typeface="微软雅黑" panose="020B0503020204020204" charset="-122"/>
              <a:ea typeface="微软雅黑" panose="020B0503020204020204" charset="-122"/>
            </a:endParaRPr>
          </a:p>
        </p:txBody>
      </p:sp>
      <p:sp>
        <p:nvSpPr>
          <p:cNvPr id="11" name="文本框 10"/>
          <p:cNvSpPr txBox="1"/>
          <p:nvPr/>
        </p:nvSpPr>
        <p:spPr>
          <a:xfrm>
            <a:off x="2189376" y="3014248"/>
            <a:ext cx="8223469" cy="1814830"/>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北京大学、清华大学、中国人民大学、中国政法大学、国家行政学院、中国科学院大学、北京师范大学、北京航空航天大学、北京科技大学、北京理工大学、北京邮电大学、浙江大学、南京大学、复旦大学、武汉大学、厦门大学、四川大学、吉林大学、山东大学、香港大学、澳门大学、华东政法大学、中南财经政法大学、西南政法大学、山东政法学院、甘肃政法学院、国家法官学院、国家检察官学院、耶鲁大学、哈佛大学、牛津大学、普林斯顿大学、圣玛丽大学、日本东京大学、新加坡国立大学、意大利佛罗伦萨大学、赫尔辛基大学、伊拉斯谟大学</a:t>
            </a:r>
            <a:r>
              <a:rPr lang="en-US" altLang="zh-CN" sz="1600" dirty="0">
                <a:latin typeface="微软雅黑" panose="020B0503020204020204" charset="-122"/>
                <a:ea typeface="微软雅黑" panose="020B0503020204020204" charset="-122"/>
              </a:rPr>
              <a:t>......</a:t>
            </a:r>
            <a:endParaRPr lang="zh-CN" altLang="en-US" sz="1600" baseline="-3000" dirty="0">
              <a:latin typeface="微软雅黑" panose="020B0503020204020204" charset="-122"/>
              <a:ea typeface="微软雅黑" panose="020B0503020204020204" charset="-122"/>
            </a:endParaRPr>
          </a:p>
        </p:txBody>
      </p:sp>
      <p:sp>
        <p:nvSpPr>
          <p:cNvPr id="10" name="文本框 9"/>
          <p:cNvSpPr txBox="1"/>
          <p:nvPr/>
        </p:nvSpPr>
        <p:spPr>
          <a:xfrm>
            <a:off x="955675" y="100965"/>
            <a:ext cx="4240530" cy="368300"/>
          </a:xfrm>
          <a:prstGeom prst="rect">
            <a:avLst/>
          </a:prstGeom>
          <a:noFill/>
        </p:spPr>
        <p:txBody>
          <a:bodyPr wrap="square" rtlCol="0" anchor="t">
            <a:spAutoFit/>
          </a:bodyPr>
          <a:lstStyle/>
          <a:p>
            <a:r>
              <a:rPr lang="zh-CN" altLang="en-US" spc="150">
                <a:solidFill>
                  <a:srgbClr val="C00000"/>
                </a:solidFill>
                <a:latin typeface="微软雅黑" panose="020B0503020204020204" charset="-122"/>
                <a:ea typeface="微软雅黑" panose="020B0503020204020204" charset="-122"/>
                <a:sym typeface="+mn-ea"/>
              </a:rPr>
              <a:t>客户名录</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52875" y="3391535"/>
            <a:ext cx="4294505" cy="74930"/>
            <a:chOff x="8084" y="5460"/>
            <a:chExt cx="6763" cy="118"/>
          </a:xfrm>
        </p:grpSpPr>
        <p:sp>
          <p:nvSpPr>
            <p:cNvPr id="5" name="矩形 4"/>
            <p:cNvSpPr/>
            <p:nvPr/>
          </p:nvSpPr>
          <p:spPr>
            <a:xfrm>
              <a:off x="8084" y="5460"/>
              <a:ext cx="1866" cy="119"/>
            </a:xfrm>
            <a:prstGeom prst="rect">
              <a:avLst/>
            </a:prstGeom>
            <a:solidFill>
              <a:srgbClr val="044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2981" y="5460"/>
              <a:ext cx="1866" cy="119"/>
            </a:xfrm>
            <a:prstGeom prst="rect">
              <a:avLst/>
            </a:prstGeom>
            <a:solidFill>
              <a:srgbClr val="383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526" y="5460"/>
              <a:ext cx="1866" cy="119"/>
            </a:xfrm>
            <a:prstGeom prst="rect">
              <a:avLst/>
            </a:prstGeom>
            <a:solidFill>
              <a:srgbClr val="C01920"/>
            </a:solidFill>
            <a:ln>
              <a:solidFill>
                <a:srgbClr val="C0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053965" y="2488565"/>
            <a:ext cx="2273935" cy="706755"/>
          </a:xfrm>
          <a:prstGeom prst="rect">
            <a:avLst/>
          </a:prstGeom>
          <a:noFill/>
        </p:spPr>
        <p:txBody>
          <a:bodyPr wrap="square" rtlCol="0">
            <a:spAutoFit/>
          </a:bodyPr>
          <a:lstStyle/>
          <a:p>
            <a:r>
              <a:rPr lang="en-US" altLang="zh-CN" sz="4000">
                <a:solidFill>
                  <a:srgbClr val="C01920"/>
                </a:solidFill>
                <a:latin typeface="微软雅黑" panose="020B0503020204020204" charset="-122"/>
                <a:ea typeface="微软雅黑" panose="020B0503020204020204" charset="-122"/>
              </a:rPr>
              <a:t>THANKS</a:t>
            </a:r>
          </a:p>
        </p:txBody>
      </p:sp>
      <p:sp>
        <p:nvSpPr>
          <p:cNvPr id="12" name="文本框 11"/>
          <p:cNvSpPr txBox="1"/>
          <p:nvPr/>
        </p:nvSpPr>
        <p:spPr>
          <a:xfrm>
            <a:off x="4659630" y="3852545"/>
            <a:ext cx="2873375" cy="337185"/>
          </a:xfrm>
          <a:prstGeom prst="rect">
            <a:avLst/>
          </a:prstGeom>
          <a:noFill/>
        </p:spPr>
        <p:txBody>
          <a:bodyPr wrap="square" rtlCol="0">
            <a:spAutoFit/>
          </a:bodyPr>
          <a:lstStyle/>
          <a:p>
            <a:r>
              <a:rPr lang="zh-CN" altLang="en-US" sz="1600">
                <a:solidFill>
                  <a:schemeClr val="tx1">
                    <a:lumMod val="50000"/>
                    <a:lumOff val="50000"/>
                  </a:schemeClr>
                </a:solidFill>
                <a:effectLst>
                  <a:reflection blurRad="6350" stA="55000" endA="300" endPos="45500" dir="5400000" sy="-100000" algn="bl" rotWithShape="0"/>
                </a:effectLst>
                <a:latin typeface="微软雅黑" panose="020B0503020204020204" charset="-122"/>
                <a:ea typeface="微软雅黑" panose="020B0503020204020204" charset="-122"/>
              </a:rPr>
              <a:t>为法律人提供美好的工作体验</a:t>
            </a:r>
          </a:p>
        </p:txBody>
      </p:sp>
      <p:pic>
        <p:nvPicPr>
          <p:cNvPr id="8" name="图片 1" descr="C:\Users\Jay-Z\Desktop\谢艳伟\推广\各种图片\各种二维码\微信-二维码小.png"/>
          <p:cNvPicPr>
            <a:picLocks noChangeAspect="1" noChangeArrowheads="1"/>
          </p:cNvPicPr>
          <p:nvPr/>
        </p:nvPicPr>
        <p:blipFill>
          <a:blip r:embed="rId2"/>
          <a:srcRect/>
          <a:stretch>
            <a:fillRect/>
          </a:stretch>
        </p:blipFill>
        <p:spPr>
          <a:xfrm>
            <a:off x="5476240" y="4438650"/>
            <a:ext cx="1330960" cy="1322705"/>
          </a:xfrm>
          <a:prstGeom prst="rect">
            <a:avLst/>
          </a:prstGeom>
          <a:noFill/>
          <a:ln w="9525">
            <a:noFill/>
            <a:miter lim="800000"/>
            <a:headEnd/>
            <a:tailEnd/>
          </a:ln>
        </p:spPr>
      </p:pic>
      <p:pic>
        <p:nvPicPr>
          <p:cNvPr id="2" name="图片 1" descr="联合logo_灰"/>
          <p:cNvPicPr>
            <a:picLocks noChangeAspect="1"/>
          </p:cNvPicPr>
          <p:nvPr/>
        </p:nvPicPr>
        <p:blipFill>
          <a:blip r:embed="rId3"/>
          <a:stretch>
            <a:fillRect/>
          </a:stretch>
        </p:blipFill>
        <p:spPr>
          <a:xfrm>
            <a:off x="1844675" y="741045"/>
            <a:ext cx="8496300" cy="906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08710" y="140970"/>
            <a:ext cx="2292985"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公司介绍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业务体系</a:t>
            </a:r>
          </a:p>
        </p:txBody>
      </p:sp>
      <p:pic>
        <p:nvPicPr>
          <p:cNvPr id="2" name="图片 1" descr="法宝业务树（红） 透明底"/>
          <p:cNvPicPr>
            <a:picLocks noChangeAspect="1"/>
          </p:cNvPicPr>
          <p:nvPr/>
        </p:nvPicPr>
        <p:blipFill>
          <a:blip r:embed="rId3"/>
          <a:srcRect t="22367"/>
          <a:stretch>
            <a:fillRect/>
          </a:stretch>
        </p:blipFill>
        <p:spPr>
          <a:xfrm>
            <a:off x="2815590" y="868680"/>
            <a:ext cx="7110730" cy="78085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16"/>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108710" y="140970"/>
            <a:ext cx="2292985"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公司介绍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发展历史</a:t>
            </a:r>
          </a:p>
        </p:txBody>
      </p:sp>
      <p:grpSp>
        <p:nvGrpSpPr>
          <p:cNvPr id="23" name="组合 22"/>
          <p:cNvGrpSpPr/>
          <p:nvPr/>
        </p:nvGrpSpPr>
        <p:grpSpPr>
          <a:xfrm>
            <a:off x="765175" y="1376680"/>
            <a:ext cx="10846435" cy="4450715"/>
            <a:chOff x="1205" y="2168"/>
            <a:chExt cx="17081" cy="7009"/>
          </a:xfrm>
        </p:grpSpPr>
        <p:cxnSp>
          <p:nvCxnSpPr>
            <p:cNvPr id="42" name="直接连接符 41"/>
            <p:cNvCxnSpPr/>
            <p:nvPr/>
          </p:nvCxnSpPr>
          <p:spPr>
            <a:xfrm>
              <a:off x="1205" y="5572"/>
              <a:ext cx="16819" cy="0"/>
            </a:xfrm>
            <a:prstGeom prst="line">
              <a:avLst/>
            </a:prstGeom>
            <a:ln w="73025" cmpd="sng">
              <a:solidFill>
                <a:srgbClr val="C00000"/>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3401" y="4797"/>
              <a:ext cx="1461" cy="1461"/>
              <a:chOff x="15878" y="4843"/>
              <a:chExt cx="1461" cy="1461"/>
            </a:xfrm>
          </p:grpSpPr>
          <p:sp>
            <p:nvSpPr>
              <p:cNvPr id="43" name="空心弧 42"/>
              <p:cNvSpPr/>
              <p:nvPr>
                <p:custDataLst>
                  <p:tags r:id="rId13"/>
                </p:custDataLst>
              </p:nvPr>
            </p:nvSpPr>
            <p:spPr>
              <a:xfrm rot="18799274">
                <a:off x="15878" y="4843"/>
                <a:ext cx="1461" cy="1461"/>
              </a:xfrm>
              <a:prstGeom prst="blockArc">
                <a:avLst>
                  <a:gd name="adj1" fmla="val 8964929"/>
                  <a:gd name="adj2" fmla="val 7324230"/>
                  <a:gd name="adj3" fmla="val 7594"/>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44" name="椭圆 43"/>
              <p:cNvSpPr/>
              <p:nvPr>
                <p:custDataLst>
                  <p:tags r:id="rId14"/>
                </p:custDataLst>
              </p:nvPr>
            </p:nvSpPr>
            <p:spPr>
              <a:xfrm rot="17541005">
                <a:off x="16177" y="5141"/>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45" name="文本框 44"/>
              <p:cNvSpPr txBox="1"/>
              <p:nvPr/>
            </p:nvSpPr>
            <p:spPr>
              <a:xfrm>
                <a:off x="16078"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2017</a:t>
                </a:r>
              </a:p>
            </p:txBody>
          </p:sp>
        </p:grpSp>
        <p:grpSp>
          <p:nvGrpSpPr>
            <p:cNvPr id="47" name="组合 46"/>
            <p:cNvGrpSpPr/>
            <p:nvPr/>
          </p:nvGrpSpPr>
          <p:grpSpPr>
            <a:xfrm>
              <a:off x="1672" y="4843"/>
              <a:ext cx="1461" cy="1461"/>
              <a:chOff x="2002" y="4842"/>
              <a:chExt cx="1461" cy="1461"/>
            </a:xfrm>
          </p:grpSpPr>
          <p:sp>
            <p:nvSpPr>
              <p:cNvPr id="48" name="椭圆 47"/>
              <p:cNvSpPr/>
              <p:nvPr>
                <p:custDataLst>
                  <p:tags r:id="rId11"/>
                </p:custDataLst>
              </p:nvPr>
            </p:nvSpPr>
            <p:spPr>
              <a:xfrm>
                <a:off x="2300" y="5140"/>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grpSp>
            <p:nvGrpSpPr>
              <p:cNvPr id="49" name="组合 48"/>
              <p:cNvGrpSpPr/>
              <p:nvPr/>
            </p:nvGrpSpPr>
            <p:grpSpPr>
              <a:xfrm>
                <a:off x="2002" y="4842"/>
                <a:ext cx="1461" cy="1461"/>
                <a:chOff x="2002" y="4842"/>
                <a:chExt cx="1461" cy="1461"/>
              </a:xfrm>
            </p:grpSpPr>
            <p:sp>
              <p:nvSpPr>
                <p:cNvPr id="50" name="空心弧 49"/>
                <p:cNvSpPr/>
                <p:nvPr>
                  <p:custDataLst>
                    <p:tags r:id="rId12"/>
                  </p:custDataLst>
                </p:nvPr>
              </p:nvSpPr>
              <p:spPr>
                <a:xfrm rot="8221188">
                  <a:off x="2002" y="4842"/>
                  <a:ext cx="1461" cy="1461"/>
                </a:xfrm>
                <a:prstGeom prst="blockArc">
                  <a:avLst>
                    <a:gd name="adj1" fmla="val 8662853"/>
                    <a:gd name="adj2" fmla="val 7046337"/>
                    <a:gd name="adj3" fmla="val 7147"/>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51" name="文本框 50"/>
                <p:cNvSpPr txBox="1"/>
                <p:nvPr/>
              </p:nvSpPr>
              <p:spPr>
                <a:xfrm>
                  <a:off x="2202"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1985</a:t>
                  </a:r>
                </a:p>
              </p:txBody>
            </p:sp>
          </p:grpSp>
        </p:grpSp>
        <p:cxnSp>
          <p:nvCxnSpPr>
            <p:cNvPr id="54" name="直接连接符 53"/>
            <p:cNvCxnSpPr/>
            <p:nvPr/>
          </p:nvCxnSpPr>
          <p:spPr>
            <a:xfrm>
              <a:off x="2402" y="4472"/>
              <a:ext cx="0" cy="420"/>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55" name="直接连接符 54"/>
            <p:cNvCxnSpPr/>
            <p:nvPr/>
          </p:nvCxnSpPr>
          <p:spPr>
            <a:xfrm flipV="1">
              <a:off x="14133" y="5960"/>
              <a:ext cx="0" cy="538"/>
            </a:xfrm>
            <a:prstGeom prst="line">
              <a:avLst/>
            </a:prstGeom>
            <a:noFill/>
            <a:ln w="9525" cap="flat" cmpd="sng" algn="ctr">
              <a:solidFill>
                <a:sysClr val="windowText" lastClr="000000">
                  <a:lumMod val="50000"/>
                  <a:lumOff val="50000"/>
                </a:sysClr>
              </a:solidFill>
              <a:prstDash val="solid"/>
              <a:headEnd type="oval" w="sm" len="sm"/>
            </a:ln>
            <a:effectLst/>
          </p:spPr>
        </p:cxnSp>
        <p:grpSp>
          <p:nvGrpSpPr>
            <p:cNvPr id="56" name="组合 55"/>
            <p:cNvGrpSpPr/>
            <p:nvPr/>
          </p:nvGrpSpPr>
          <p:grpSpPr>
            <a:xfrm>
              <a:off x="15612" y="4843"/>
              <a:ext cx="1461" cy="1461"/>
              <a:chOff x="2002" y="4842"/>
              <a:chExt cx="1461" cy="1461"/>
            </a:xfrm>
          </p:grpSpPr>
          <p:sp>
            <p:nvSpPr>
              <p:cNvPr id="57" name="椭圆 56"/>
              <p:cNvSpPr/>
              <p:nvPr>
                <p:custDataLst>
                  <p:tags r:id="rId9"/>
                </p:custDataLst>
              </p:nvPr>
            </p:nvSpPr>
            <p:spPr>
              <a:xfrm>
                <a:off x="2300" y="5140"/>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grpSp>
            <p:nvGrpSpPr>
              <p:cNvPr id="58" name="组合 57"/>
              <p:cNvGrpSpPr/>
              <p:nvPr/>
            </p:nvGrpSpPr>
            <p:grpSpPr>
              <a:xfrm>
                <a:off x="2002" y="4842"/>
                <a:ext cx="1461" cy="1461"/>
                <a:chOff x="2002" y="4842"/>
                <a:chExt cx="1461" cy="1461"/>
              </a:xfrm>
            </p:grpSpPr>
            <p:sp>
              <p:nvSpPr>
                <p:cNvPr id="59" name="空心弧 58"/>
                <p:cNvSpPr/>
                <p:nvPr>
                  <p:custDataLst>
                    <p:tags r:id="rId10"/>
                  </p:custDataLst>
                </p:nvPr>
              </p:nvSpPr>
              <p:spPr>
                <a:xfrm rot="8221188">
                  <a:off x="2002" y="4842"/>
                  <a:ext cx="1461" cy="1461"/>
                </a:xfrm>
                <a:prstGeom prst="blockArc">
                  <a:avLst>
                    <a:gd name="adj1" fmla="val 8662853"/>
                    <a:gd name="adj2" fmla="val 7046337"/>
                    <a:gd name="adj3" fmla="val 7147"/>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60" name="文本框 59"/>
                <p:cNvSpPr txBox="1"/>
                <p:nvPr/>
              </p:nvSpPr>
              <p:spPr>
                <a:xfrm>
                  <a:off x="2202"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2018</a:t>
                  </a:r>
                </a:p>
              </p:txBody>
            </p:sp>
          </p:grpSp>
        </p:grpSp>
        <p:grpSp>
          <p:nvGrpSpPr>
            <p:cNvPr id="61" name="组合 60"/>
            <p:cNvGrpSpPr/>
            <p:nvPr/>
          </p:nvGrpSpPr>
          <p:grpSpPr>
            <a:xfrm>
              <a:off x="11256" y="4797"/>
              <a:ext cx="1461" cy="1461"/>
              <a:chOff x="2002" y="4842"/>
              <a:chExt cx="1461" cy="1461"/>
            </a:xfrm>
          </p:grpSpPr>
          <p:sp>
            <p:nvSpPr>
              <p:cNvPr id="62" name="椭圆 61"/>
              <p:cNvSpPr/>
              <p:nvPr>
                <p:custDataLst>
                  <p:tags r:id="rId7"/>
                </p:custDataLst>
              </p:nvPr>
            </p:nvSpPr>
            <p:spPr>
              <a:xfrm>
                <a:off x="2300" y="5140"/>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grpSp>
            <p:nvGrpSpPr>
              <p:cNvPr id="63" name="组合 62"/>
              <p:cNvGrpSpPr/>
              <p:nvPr/>
            </p:nvGrpSpPr>
            <p:grpSpPr>
              <a:xfrm>
                <a:off x="2002" y="4842"/>
                <a:ext cx="1461" cy="1461"/>
                <a:chOff x="2002" y="4842"/>
                <a:chExt cx="1461" cy="1461"/>
              </a:xfrm>
            </p:grpSpPr>
            <p:sp>
              <p:nvSpPr>
                <p:cNvPr id="64" name="空心弧 63"/>
                <p:cNvSpPr/>
                <p:nvPr>
                  <p:custDataLst>
                    <p:tags r:id="rId8"/>
                  </p:custDataLst>
                </p:nvPr>
              </p:nvSpPr>
              <p:spPr>
                <a:xfrm rot="8221188">
                  <a:off x="2002" y="4842"/>
                  <a:ext cx="1461" cy="1461"/>
                </a:xfrm>
                <a:prstGeom prst="blockArc">
                  <a:avLst>
                    <a:gd name="adj1" fmla="val 8662853"/>
                    <a:gd name="adj2" fmla="val 7046337"/>
                    <a:gd name="adj3" fmla="val 7147"/>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65" name="文本框 64"/>
                <p:cNvSpPr txBox="1"/>
                <p:nvPr/>
              </p:nvSpPr>
              <p:spPr>
                <a:xfrm>
                  <a:off x="2202"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2002</a:t>
                  </a:r>
                </a:p>
              </p:txBody>
            </p:sp>
          </p:grpSp>
        </p:grpSp>
        <p:grpSp>
          <p:nvGrpSpPr>
            <p:cNvPr id="66" name="组合 65"/>
            <p:cNvGrpSpPr/>
            <p:nvPr/>
          </p:nvGrpSpPr>
          <p:grpSpPr>
            <a:xfrm>
              <a:off x="6349" y="4774"/>
              <a:ext cx="1461" cy="1461"/>
              <a:chOff x="2002" y="4842"/>
              <a:chExt cx="1461" cy="1461"/>
            </a:xfrm>
          </p:grpSpPr>
          <p:sp>
            <p:nvSpPr>
              <p:cNvPr id="67" name="椭圆 66"/>
              <p:cNvSpPr/>
              <p:nvPr>
                <p:custDataLst>
                  <p:tags r:id="rId5"/>
                </p:custDataLst>
              </p:nvPr>
            </p:nvSpPr>
            <p:spPr>
              <a:xfrm>
                <a:off x="2300" y="5140"/>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grpSp>
            <p:nvGrpSpPr>
              <p:cNvPr id="68" name="组合 67"/>
              <p:cNvGrpSpPr/>
              <p:nvPr/>
            </p:nvGrpSpPr>
            <p:grpSpPr>
              <a:xfrm>
                <a:off x="2002" y="4842"/>
                <a:ext cx="1461" cy="1461"/>
                <a:chOff x="2002" y="4842"/>
                <a:chExt cx="1461" cy="1461"/>
              </a:xfrm>
            </p:grpSpPr>
            <p:sp>
              <p:nvSpPr>
                <p:cNvPr id="69" name="空心弧 68"/>
                <p:cNvSpPr/>
                <p:nvPr>
                  <p:custDataLst>
                    <p:tags r:id="rId6"/>
                  </p:custDataLst>
                </p:nvPr>
              </p:nvSpPr>
              <p:spPr>
                <a:xfrm rot="8221188">
                  <a:off x="2002" y="4842"/>
                  <a:ext cx="1461" cy="1461"/>
                </a:xfrm>
                <a:prstGeom prst="blockArc">
                  <a:avLst>
                    <a:gd name="adj1" fmla="val 8662853"/>
                    <a:gd name="adj2" fmla="val 7046337"/>
                    <a:gd name="adj3" fmla="val 7147"/>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70" name="文本框 69"/>
                <p:cNvSpPr txBox="1"/>
                <p:nvPr/>
              </p:nvSpPr>
              <p:spPr>
                <a:xfrm>
                  <a:off x="2202"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1999</a:t>
                  </a:r>
                </a:p>
              </p:txBody>
            </p:sp>
          </p:grpSp>
        </p:grpSp>
        <p:grpSp>
          <p:nvGrpSpPr>
            <p:cNvPr id="71" name="组合 70"/>
            <p:cNvGrpSpPr/>
            <p:nvPr/>
          </p:nvGrpSpPr>
          <p:grpSpPr>
            <a:xfrm>
              <a:off x="3928" y="4774"/>
              <a:ext cx="1461" cy="1461"/>
              <a:chOff x="15878" y="4843"/>
              <a:chExt cx="1461" cy="1461"/>
            </a:xfrm>
          </p:grpSpPr>
          <p:sp>
            <p:nvSpPr>
              <p:cNvPr id="72" name="空心弧 71"/>
              <p:cNvSpPr/>
              <p:nvPr>
                <p:custDataLst>
                  <p:tags r:id="rId3"/>
                </p:custDataLst>
              </p:nvPr>
            </p:nvSpPr>
            <p:spPr>
              <a:xfrm rot="18799274">
                <a:off x="15878" y="4843"/>
                <a:ext cx="1461" cy="1461"/>
              </a:xfrm>
              <a:prstGeom prst="blockArc">
                <a:avLst>
                  <a:gd name="adj1" fmla="val 8964929"/>
                  <a:gd name="adj2" fmla="val 7324230"/>
                  <a:gd name="adj3" fmla="val 7594"/>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73" name="椭圆 72"/>
              <p:cNvSpPr/>
              <p:nvPr>
                <p:custDataLst>
                  <p:tags r:id="rId4"/>
                </p:custDataLst>
              </p:nvPr>
            </p:nvSpPr>
            <p:spPr>
              <a:xfrm rot="17541005">
                <a:off x="16177" y="5141"/>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74" name="文本框 73"/>
              <p:cNvSpPr txBox="1"/>
              <p:nvPr/>
            </p:nvSpPr>
            <p:spPr>
              <a:xfrm>
                <a:off x="16078"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1995</a:t>
                </a:r>
              </a:p>
            </p:txBody>
          </p:sp>
        </p:grpSp>
        <p:grpSp>
          <p:nvGrpSpPr>
            <p:cNvPr id="75" name="组合 74"/>
            <p:cNvGrpSpPr/>
            <p:nvPr/>
          </p:nvGrpSpPr>
          <p:grpSpPr>
            <a:xfrm>
              <a:off x="8980" y="4798"/>
              <a:ext cx="1461" cy="1461"/>
              <a:chOff x="15878" y="4843"/>
              <a:chExt cx="1461" cy="1461"/>
            </a:xfrm>
          </p:grpSpPr>
          <p:sp>
            <p:nvSpPr>
              <p:cNvPr id="76" name="空心弧 75"/>
              <p:cNvSpPr/>
              <p:nvPr>
                <p:custDataLst>
                  <p:tags r:id="rId1"/>
                </p:custDataLst>
              </p:nvPr>
            </p:nvSpPr>
            <p:spPr>
              <a:xfrm rot="18799274">
                <a:off x="15878" y="4843"/>
                <a:ext cx="1461" cy="1461"/>
              </a:xfrm>
              <a:prstGeom prst="blockArc">
                <a:avLst>
                  <a:gd name="adj1" fmla="val 8964929"/>
                  <a:gd name="adj2" fmla="val 7324230"/>
                  <a:gd name="adj3" fmla="val 7594"/>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77" name="椭圆 76"/>
              <p:cNvSpPr/>
              <p:nvPr>
                <p:custDataLst>
                  <p:tags r:id="rId2"/>
                </p:custDataLst>
              </p:nvPr>
            </p:nvSpPr>
            <p:spPr>
              <a:xfrm rot="17541005">
                <a:off x="16177" y="5141"/>
                <a:ext cx="865" cy="865"/>
              </a:xfrm>
              <a:prstGeom prst="ellipse">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dirty="0">
                  <a:solidFill>
                    <a:schemeClr val="tx1"/>
                  </a:solidFill>
                  <a:latin typeface="黑体" panose="02010609060101010101" pitchFamily="49" charset="-122"/>
                  <a:ea typeface="黑体" panose="02010609060101010101" pitchFamily="49" charset="-122"/>
                  <a:cs typeface="微软雅黑" panose="020B0503020204020204" charset="-122"/>
                </a:endParaRPr>
              </a:p>
            </p:txBody>
          </p:sp>
          <p:sp>
            <p:nvSpPr>
              <p:cNvPr id="78" name="文本框 77"/>
              <p:cNvSpPr txBox="1"/>
              <p:nvPr/>
            </p:nvSpPr>
            <p:spPr>
              <a:xfrm>
                <a:off x="16078" y="5286"/>
                <a:ext cx="1062" cy="483"/>
              </a:xfrm>
              <a:prstGeom prst="rect">
                <a:avLst/>
              </a:prstGeom>
              <a:noFill/>
            </p:spPr>
            <p:txBody>
              <a:bodyPr wrap="square" rtlCol="0">
                <a:spAutoFit/>
              </a:bodyPr>
              <a:lstStyle/>
              <a:p>
                <a:pPr algn="ctr"/>
                <a:r>
                  <a:rPr lang="en-US" altLang="zh-CN" sz="1400" b="1" dirty="0">
                    <a:solidFill>
                      <a:schemeClr val="bg1"/>
                    </a:solidFill>
                    <a:latin typeface="黑体" panose="02010609060101010101" pitchFamily="49" charset="-122"/>
                    <a:ea typeface="黑体" panose="02010609060101010101" pitchFamily="49" charset="-122"/>
                  </a:rPr>
                  <a:t>2001</a:t>
                </a:r>
              </a:p>
            </p:txBody>
          </p:sp>
        </p:grpSp>
        <p:cxnSp>
          <p:nvCxnSpPr>
            <p:cNvPr id="79" name="直接连接符 78"/>
            <p:cNvCxnSpPr/>
            <p:nvPr/>
          </p:nvCxnSpPr>
          <p:spPr>
            <a:xfrm>
              <a:off x="16342" y="4252"/>
              <a:ext cx="0" cy="420"/>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80" name="直接连接符 79"/>
            <p:cNvCxnSpPr/>
            <p:nvPr/>
          </p:nvCxnSpPr>
          <p:spPr>
            <a:xfrm>
              <a:off x="7079" y="4252"/>
              <a:ext cx="0" cy="420"/>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81" name="直接连接符 80"/>
            <p:cNvCxnSpPr/>
            <p:nvPr/>
          </p:nvCxnSpPr>
          <p:spPr>
            <a:xfrm>
              <a:off x="11986" y="4252"/>
              <a:ext cx="0" cy="420"/>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82" name="直接连接符 81"/>
            <p:cNvCxnSpPr/>
            <p:nvPr/>
          </p:nvCxnSpPr>
          <p:spPr>
            <a:xfrm flipV="1">
              <a:off x="4660" y="6093"/>
              <a:ext cx="0" cy="538"/>
            </a:xfrm>
            <a:prstGeom prst="line">
              <a:avLst/>
            </a:prstGeom>
            <a:noFill/>
            <a:ln w="9525" cap="flat" cmpd="sng" algn="ctr">
              <a:solidFill>
                <a:sysClr val="windowText" lastClr="000000">
                  <a:lumMod val="50000"/>
                  <a:lumOff val="50000"/>
                </a:sysClr>
              </a:solidFill>
              <a:prstDash val="solid"/>
              <a:headEnd type="oval" w="sm" len="sm"/>
            </a:ln>
            <a:effectLst/>
          </p:spPr>
        </p:cxnSp>
        <p:cxnSp>
          <p:nvCxnSpPr>
            <p:cNvPr id="83" name="直接连接符 82"/>
            <p:cNvCxnSpPr/>
            <p:nvPr/>
          </p:nvCxnSpPr>
          <p:spPr>
            <a:xfrm flipV="1">
              <a:off x="9710" y="6068"/>
              <a:ext cx="0" cy="538"/>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4" name="文本框 83"/>
            <p:cNvSpPr txBox="1"/>
            <p:nvPr/>
          </p:nvSpPr>
          <p:spPr>
            <a:xfrm>
              <a:off x="1370" y="2558"/>
              <a:ext cx="2088" cy="1888"/>
            </a:xfrm>
            <a:prstGeom prst="rect">
              <a:avLst/>
            </a:prstGeom>
            <a:noFill/>
          </p:spPr>
          <p:txBody>
            <a:bodyPr wrap="none" rtlCol="0" anchor="t">
              <a:spAutoFit/>
            </a:bodyPr>
            <a:lstStyle/>
            <a:p>
              <a:pPr algn="ctr"/>
              <a:r>
                <a:rPr lang="zh-CN" altLang="en-US" dirty="0">
                  <a:solidFill>
                    <a:srgbClr val="112137"/>
                  </a:solidFill>
                  <a:latin typeface="黑体" panose="02010609060101010101" pitchFamily="49" charset="-122"/>
                  <a:ea typeface="黑体" panose="02010609060101010101" pitchFamily="49" charset="-122"/>
                  <a:sym typeface="+mn-ea"/>
                </a:rPr>
                <a:t>北大法律系</a:t>
              </a:r>
            </a:p>
            <a:p>
              <a:pPr algn="ctr"/>
              <a:r>
                <a:rPr lang="zh-CN" altLang="en-US" dirty="0">
                  <a:solidFill>
                    <a:srgbClr val="112137"/>
                  </a:solidFill>
                  <a:latin typeface="黑体" panose="02010609060101010101" pitchFamily="49" charset="-122"/>
                  <a:ea typeface="黑体" panose="02010609060101010101" pitchFamily="49" charset="-122"/>
                  <a:sym typeface="+mn-ea"/>
                </a:rPr>
                <a:t>成功研制</a:t>
              </a:r>
            </a:p>
            <a:p>
              <a:pPr algn="ctr"/>
              <a:r>
                <a:rPr lang="zh-CN" altLang="en-US" dirty="0">
                  <a:solidFill>
                    <a:srgbClr val="112137"/>
                  </a:solidFill>
                  <a:latin typeface="黑体" panose="02010609060101010101" pitchFamily="49" charset="-122"/>
                  <a:ea typeface="黑体" panose="02010609060101010101" pitchFamily="49" charset="-122"/>
                  <a:sym typeface="+mn-ea"/>
                </a:rPr>
                <a:t>中国第一个</a:t>
              </a:r>
            </a:p>
            <a:p>
              <a:pPr algn="ctr"/>
              <a:r>
                <a:rPr lang="zh-CN" altLang="en-US" dirty="0">
                  <a:solidFill>
                    <a:srgbClr val="112137"/>
                  </a:solidFill>
                  <a:latin typeface="黑体" panose="02010609060101010101" pitchFamily="49" charset="-122"/>
                  <a:ea typeface="黑体" panose="02010609060101010101" pitchFamily="49" charset="-122"/>
                  <a:sym typeface="+mn-ea"/>
                </a:rPr>
                <a:t>法律数据库</a:t>
              </a:r>
              <a:endParaRPr lang="zh-CN" altLang="en-US"/>
            </a:p>
          </p:txBody>
        </p:sp>
        <p:sp>
          <p:nvSpPr>
            <p:cNvPr id="85" name="文本框 84"/>
            <p:cNvSpPr txBox="1"/>
            <p:nvPr/>
          </p:nvSpPr>
          <p:spPr>
            <a:xfrm>
              <a:off x="2934" y="6631"/>
              <a:ext cx="3528" cy="1452"/>
            </a:xfrm>
            <a:prstGeom prst="rect">
              <a:avLst/>
            </a:prstGeom>
            <a:noFill/>
          </p:spPr>
          <p:txBody>
            <a:bodyPr wrap="none" rtlCol="0" anchor="t">
              <a:spAutoFit/>
            </a:bodyPr>
            <a:lstStyle/>
            <a:p>
              <a:pPr algn="ctr"/>
              <a:r>
                <a:rPr lang="zh-CN" altLang="en-US" dirty="0">
                  <a:solidFill>
                    <a:srgbClr val="112137"/>
                  </a:solidFill>
                  <a:latin typeface="黑体" panose="02010609060101010101" pitchFamily="49" charset="-122"/>
                  <a:ea typeface="黑体" panose="02010609060101010101" pitchFamily="49" charset="-122"/>
                  <a:sym typeface="+mn-ea"/>
                </a:rPr>
                <a:t>推出中国</a:t>
              </a:r>
            </a:p>
            <a:p>
              <a:pPr algn="ctr"/>
              <a:r>
                <a:rPr lang="zh-CN" altLang="en-US" dirty="0">
                  <a:solidFill>
                    <a:srgbClr val="112137"/>
                  </a:solidFill>
                  <a:latin typeface="黑体" panose="02010609060101010101" pitchFamily="49" charset="-122"/>
                  <a:ea typeface="黑体" panose="02010609060101010101" pitchFamily="49" charset="-122"/>
                  <a:sym typeface="+mn-ea"/>
                </a:rPr>
                <a:t>第一个法律网站</a:t>
              </a:r>
            </a:p>
            <a:p>
              <a:pPr algn="ctr"/>
              <a:r>
                <a:rPr lang="zh-CN" altLang="en-US" dirty="0">
                  <a:solidFill>
                    <a:srgbClr val="112137"/>
                  </a:solidFill>
                  <a:latin typeface="黑体" panose="02010609060101010101" pitchFamily="49" charset="-122"/>
                  <a:ea typeface="黑体" panose="02010609060101010101" pitchFamily="49" charset="-122"/>
                  <a:sym typeface="+mn-ea"/>
                </a:rPr>
                <a:t>“北大法律信息网”</a:t>
              </a:r>
              <a:endParaRPr lang="zh-CN" altLang="en-US"/>
            </a:p>
          </p:txBody>
        </p:sp>
        <p:sp>
          <p:nvSpPr>
            <p:cNvPr id="86" name="文本框 85"/>
            <p:cNvSpPr txBox="1"/>
            <p:nvPr/>
          </p:nvSpPr>
          <p:spPr>
            <a:xfrm>
              <a:off x="5180" y="2776"/>
              <a:ext cx="3888" cy="1452"/>
            </a:xfrm>
            <a:prstGeom prst="rect">
              <a:avLst/>
            </a:prstGeom>
            <a:noFill/>
          </p:spPr>
          <p:txBody>
            <a:bodyPr wrap="none" rtlCol="0" anchor="t">
              <a:spAutoFit/>
            </a:bodyPr>
            <a:lstStyle/>
            <a:p>
              <a:pPr algn="ctr"/>
              <a:r>
                <a:rPr lang="zh-CN" altLang="en-US" dirty="0">
                  <a:solidFill>
                    <a:srgbClr val="112137"/>
                  </a:solidFill>
                  <a:latin typeface="黑体" panose="02010609060101010101" pitchFamily="49" charset="-122"/>
                  <a:ea typeface="黑体" panose="02010609060101010101" pitchFamily="49" charset="-122"/>
                  <a:sym typeface="+mn-ea"/>
                </a:rPr>
                <a:t>北京北大英华</a:t>
              </a:r>
            </a:p>
            <a:p>
              <a:pPr algn="ctr"/>
              <a:r>
                <a:rPr lang="zh-CN" altLang="en-US" dirty="0">
                  <a:solidFill>
                    <a:srgbClr val="112137"/>
                  </a:solidFill>
                  <a:latin typeface="黑体" panose="02010609060101010101" pitchFamily="49" charset="-122"/>
                  <a:ea typeface="黑体" panose="02010609060101010101" pitchFamily="49" charset="-122"/>
                  <a:sym typeface="+mn-ea"/>
                </a:rPr>
                <a:t>科技有限公司成立，</a:t>
              </a:r>
            </a:p>
            <a:p>
              <a:pPr algn="ctr"/>
              <a:r>
                <a:rPr lang="zh-CN" altLang="en-US" dirty="0">
                  <a:solidFill>
                    <a:srgbClr val="112137"/>
                  </a:solidFill>
                  <a:latin typeface="黑体" panose="02010609060101010101" pitchFamily="49" charset="-122"/>
                  <a:ea typeface="黑体" panose="02010609060101010101" pitchFamily="49" charset="-122"/>
                  <a:sym typeface="+mn-ea"/>
                </a:rPr>
                <a:t>品牌定为“北大法宝”</a:t>
              </a:r>
              <a:endParaRPr lang="zh-CN" altLang="en-US"/>
            </a:p>
          </p:txBody>
        </p:sp>
        <p:sp>
          <p:nvSpPr>
            <p:cNvPr id="87" name="文本框 86"/>
            <p:cNvSpPr txBox="1"/>
            <p:nvPr/>
          </p:nvSpPr>
          <p:spPr>
            <a:xfrm>
              <a:off x="8486" y="6853"/>
              <a:ext cx="2448" cy="1452"/>
            </a:xfrm>
            <a:prstGeom prst="rect">
              <a:avLst/>
            </a:prstGeom>
            <a:noFill/>
          </p:spPr>
          <p:txBody>
            <a:bodyPr wrap="none" rtlCol="0" anchor="t">
              <a:spAutoFit/>
            </a:bodyPr>
            <a:lstStyle/>
            <a:p>
              <a:pPr algn="ctr"/>
              <a:r>
                <a:rPr lang="zh-CN" altLang="en-US" dirty="0">
                  <a:solidFill>
                    <a:srgbClr val="112137"/>
                  </a:solidFill>
                  <a:latin typeface="黑体" panose="02010609060101010101" pitchFamily="49" charset="-122"/>
                  <a:ea typeface="黑体" panose="02010609060101010101" pitchFamily="49" charset="-122"/>
                  <a:sym typeface="+mn-ea"/>
                </a:rPr>
                <a:t>北大远程</a:t>
              </a:r>
            </a:p>
            <a:p>
              <a:pPr algn="ctr"/>
              <a:r>
                <a:rPr lang="zh-CN" altLang="en-US" dirty="0">
                  <a:solidFill>
                    <a:srgbClr val="112137"/>
                  </a:solidFill>
                  <a:latin typeface="黑体" panose="02010609060101010101" pitchFamily="49" charset="-122"/>
                  <a:ea typeface="黑体" panose="02010609060101010101" pitchFamily="49" charset="-122"/>
                  <a:sym typeface="+mn-ea"/>
                </a:rPr>
                <a:t>法律教育平台</a:t>
              </a:r>
            </a:p>
            <a:p>
              <a:pPr algn="ctr"/>
              <a:r>
                <a:rPr lang="zh-CN" altLang="en-US" dirty="0">
                  <a:solidFill>
                    <a:srgbClr val="112137"/>
                  </a:solidFill>
                  <a:latin typeface="黑体" panose="02010609060101010101" pitchFamily="49" charset="-122"/>
                  <a:ea typeface="黑体" panose="02010609060101010101" pitchFamily="49" charset="-122"/>
                  <a:sym typeface="+mn-ea"/>
                </a:rPr>
                <a:t>服务全国</a:t>
              </a:r>
              <a:endParaRPr lang="zh-CN" altLang="en-US"/>
            </a:p>
          </p:txBody>
        </p:sp>
        <p:sp>
          <p:nvSpPr>
            <p:cNvPr id="88" name="文本框 87"/>
            <p:cNvSpPr txBox="1"/>
            <p:nvPr/>
          </p:nvSpPr>
          <p:spPr>
            <a:xfrm>
              <a:off x="9862" y="2776"/>
              <a:ext cx="4248" cy="1452"/>
            </a:xfrm>
            <a:prstGeom prst="rect">
              <a:avLst/>
            </a:prstGeom>
            <a:noFill/>
          </p:spPr>
          <p:txBody>
            <a:bodyPr wrap="none" rtlCol="0" anchor="t">
              <a:spAutoFit/>
            </a:bodyPr>
            <a:lstStyle/>
            <a:p>
              <a:pPr algn="ctr"/>
              <a:r>
                <a:rPr lang="zh-CN" altLang="en-US" dirty="0">
                  <a:solidFill>
                    <a:srgbClr val="112137"/>
                  </a:solidFill>
                  <a:latin typeface="黑体" panose="02010609060101010101" pitchFamily="49" charset="-122"/>
                  <a:ea typeface="黑体" panose="02010609060101010101" pitchFamily="49" charset="-122"/>
                  <a:sym typeface="+mn-ea"/>
                </a:rPr>
                <a:t>首创法条联想，</a:t>
              </a:r>
            </a:p>
            <a:p>
              <a:pPr algn="ctr"/>
              <a:r>
                <a:rPr lang="zh-CN" altLang="en-US" dirty="0">
                  <a:solidFill>
                    <a:srgbClr val="112137"/>
                  </a:solidFill>
                  <a:latin typeface="黑体" panose="02010609060101010101" pitchFamily="49" charset="-122"/>
                  <a:ea typeface="黑体" panose="02010609060101010101" pitchFamily="49" charset="-122"/>
                  <a:sym typeface="+mn-ea"/>
                </a:rPr>
                <a:t>引领法规、案例、论文</a:t>
              </a:r>
            </a:p>
            <a:p>
              <a:pPr algn="ctr"/>
              <a:r>
                <a:rPr lang="zh-CN" altLang="en-US" dirty="0">
                  <a:solidFill>
                    <a:srgbClr val="112137"/>
                  </a:solidFill>
                  <a:latin typeface="黑体" panose="02010609060101010101" pitchFamily="49" charset="-122"/>
                  <a:ea typeface="黑体" panose="02010609060101010101" pitchFamily="49" charset="-122"/>
                  <a:sym typeface="+mn-ea"/>
                </a:rPr>
                <a:t>互动检索进入大数据时代</a:t>
              </a:r>
              <a:endParaRPr lang="zh-CN" altLang="en-US"/>
            </a:p>
          </p:txBody>
        </p:sp>
        <p:sp>
          <p:nvSpPr>
            <p:cNvPr id="89" name="文本框 88"/>
            <p:cNvSpPr txBox="1"/>
            <p:nvPr/>
          </p:nvSpPr>
          <p:spPr>
            <a:xfrm>
              <a:off x="12536" y="6853"/>
              <a:ext cx="2808" cy="2325"/>
            </a:xfrm>
            <a:prstGeom prst="rect">
              <a:avLst/>
            </a:prstGeom>
            <a:noFill/>
          </p:spPr>
          <p:txBody>
            <a:bodyPr wrap="none" rtlCol="0" anchor="t">
              <a:spAutoFit/>
            </a:bodyPr>
            <a:lstStyle/>
            <a:p>
              <a:pPr algn="ctr"/>
              <a:r>
                <a:rPr lang="zh-CN" altLang="en-US" dirty="0">
                  <a:solidFill>
                    <a:srgbClr val="112137"/>
                  </a:solidFill>
                  <a:latin typeface="黑体" panose="02010609060101010101" pitchFamily="49" charset="-122"/>
                  <a:ea typeface="黑体" panose="02010609060101010101" pitchFamily="49" charset="-122"/>
                  <a:sym typeface="+mn-ea"/>
                </a:rPr>
                <a:t>携手北京大学</a:t>
              </a:r>
            </a:p>
            <a:p>
              <a:pPr algn="ctr"/>
              <a:r>
                <a:rPr lang="zh-CN" altLang="en-US" dirty="0">
                  <a:solidFill>
                    <a:srgbClr val="112137"/>
                  </a:solidFill>
                  <a:latin typeface="黑体" panose="02010609060101010101" pitchFamily="49" charset="-122"/>
                  <a:ea typeface="黑体" panose="02010609060101010101" pitchFamily="49" charset="-122"/>
                  <a:sym typeface="+mn-ea"/>
                </a:rPr>
                <a:t>法学院等单位</a:t>
              </a:r>
            </a:p>
            <a:p>
              <a:pPr algn="ctr"/>
              <a:r>
                <a:rPr lang="zh-CN" altLang="en-US" dirty="0">
                  <a:solidFill>
                    <a:srgbClr val="112137"/>
                  </a:solidFill>
                  <a:latin typeface="黑体" panose="02010609060101010101" pitchFamily="49" charset="-122"/>
                  <a:ea typeface="黑体" panose="02010609060101010101" pitchFamily="49" charset="-122"/>
                  <a:sym typeface="+mn-ea"/>
                </a:rPr>
                <a:t>联合成立</a:t>
              </a:r>
            </a:p>
            <a:p>
              <a:pPr algn="ctr"/>
              <a:r>
                <a:rPr lang="zh-CN" altLang="en-US" dirty="0">
                  <a:solidFill>
                    <a:srgbClr val="112137"/>
                  </a:solidFill>
                  <a:latin typeface="黑体" panose="02010609060101010101" pitchFamily="49" charset="-122"/>
                  <a:ea typeface="黑体" panose="02010609060101010101" pitchFamily="49" charset="-122"/>
                  <a:sym typeface="+mn-ea"/>
                </a:rPr>
                <a:t>北京大学法律</a:t>
              </a:r>
            </a:p>
            <a:p>
              <a:pPr algn="ctr"/>
              <a:r>
                <a:rPr lang="zh-CN" altLang="en-US" dirty="0">
                  <a:solidFill>
                    <a:srgbClr val="112137"/>
                  </a:solidFill>
                  <a:latin typeface="黑体" panose="02010609060101010101" pitchFamily="49" charset="-122"/>
                  <a:ea typeface="黑体" panose="02010609060101010101" pitchFamily="49" charset="-122"/>
                  <a:sym typeface="+mn-ea"/>
                </a:rPr>
                <a:t>人工智能实验室</a:t>
              </a:r>
              <a:endParaRPr lang="zh-CN" altLang="en-US"/>
            </a:p>
          </p:txBody>
        </p:sp>
        <p:sp>
          <p:nvSpPr>
            <p:cNvPr id="90" name="文本框 89"/>
            <p:cNvSpPr txBox="1"/>
            <p:nvPr/>
          </p:nvSpPr>
          <p:spPr>
            <a:xfrm>
              <a:off x="14398" y="2168"/>
              <a:ext cx="3888" cy="1888"/>
            </a:xfrm>
            <a:prstGeom prst="rect">
              <a:avLst/>
            </a:prstGeom>
            <a:noFill/>
          </p:spPr>
          <p:txBody>
            <a:bodyPr wrap="none" rtlCol="0" anchor="t">
              <a:spAutoFit/>
            </a:bodyPr>
            <a:lstStyle/>
            <a:p>
              <a:r>
                <a:rPr lang="zh-CN" altLang="en-US" dirty="0">
                  <a:solidFill>
                    <a:srgbClr val="112137"/>
                  </a:solidFill>
                  <a:latin typeface="黑体" panose="02010609060101010101" pitchFamily="49" charset="-122"/>
                  <a:ea typeface="黑体" panose="02010609060101010101" pitchFamily="49" charset="-122"/>
                  <a:sym typeface="+mn-ea"/>
                </a:rPr>
                <a:t>全面推出智能法宝、</a:t>
              </a:r>
            </a:p>
            <a:p>
              <a:r>
                <a:rPr lang="zh-CN" altLang="en-US" dirty="0">
                  <a:solidFill>
                    <a:srgbClr val="112137"/>
                  </a:solidFill>
                  <a:latin typeface="黑体" panose="02010609060101010101" pitchFamily="49" charset="-122"/>
                  <a:ea typeface="黑体" panose="02010609060101010101" pitchFamily="49" charset="-122"/>
                  <a:sym typeface="+mn-ea"/>
                </a:rPr>
                <a:t>智慧立法、智慧执法、</a:t>
              </a:r>
            </a:p>
            <a:p>
              <a:r>
                <a:rPr lang="zh-CN" altLang="en-US" dirty="0">
                  <a:solidFill>
                    <a:srgbClr val="112137"/>
                  </a:solidFill>
                  <a:latin typeface="黑体" panose="02010609060101010101" pitchFamily="49" charset="-122"/>
                  <a:ea typeface="黑体" panose="02010609060101010101" pitchFamily="49" charset="-122"/>
                  <a:sym typeface="+mn-ea"/>
                </a:rPr>
                <a:t>智慧司法、智慧法务、</a:t>
              </a:r>
            </a:p>
            <a:p>
              <a:r>
                <a:rPr lang="zh-CN" altLang="en-US" dirty="0">
                  <a:solidFill>
                    <a:srgbClr val="112137"/>
                  </a:solidFill>
                  <a:latin typeface="黑体" panose="02010609060101010101" pitchFamily="49" charset="-122"/>
                  <a:ea typeface="黑体" panose="02010609060101010101" pitchFamily="49" charset="-122"/>
                  <a:sym typeface="+mn-ea"/>
                </a:rPr>
                <a:t>智能咨询系列产品</a:t>
              </a: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108710" y="140970"/>
            <a:ext cx="2292985"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公司介绍</a:t>
            </a:r>
            <a:r>
              <a:rPr lang="en-US" altLang="zh-CN">
                <a:solidFill>
                  <a:srgbClr val="C00000"/>
                </a:solidFill>
                <a:latin typeface="微软雅黑" panose="020B0503020204020204" charset="-122"/>
                <a:ea typeface="微软雅黑" panose="020B0503020204020204" charset="-122"/>
              </a:rPr>
              <a:t>--</a:t>
            </a:r>
            <a:r>
              <a:rPr lang="zh-CN" altLang="en-US">
                <a:solidFill>
                  <a:srgbClr val="C00000"/>
                </a:solidFill>
                <a:latin typeface="微软雅黑" panose="020B0503020204020204" charset="-122"/>
                <a:ea typeface="微软雅黑" panose="020B0503020204020204" charset="-122"/>
              </a:rPr>
              <a:t>行业优势</a:t>
            </a:r>
          </a:p>
        </p:txBody>
      </p:sp>
      <p:grpSp>
        <p:nvGrpSpPr>
          <p:cNvPr id="10" name="组合 9"/>
          <p:cNvGrpSpPr/>
          <p:nvPr/>
        </p:nvGrpSpPr>
        <p:grpSpPr>
          <a:xfrm>
            <a:off x="958850" y="1034415"/>
            <a:ext cx="10558780" cy="5622925"/>
            <a:chOff x="1181" y="3313"/>
            <a:chExt cx="16628" cy="8855"/>
          </a:xfrm>
        </p:grpSpPr>
        <p:sp>
          <p:nvSpPr>
            <p:cNvPr id="11" name="椭圆 10"/>
            <p:cNvSpPr/>
            <p:nvPr/>
          </p:nvSpPr>
          <p:spPr>
            <a:xfrm>
              <a:off x="14924" y="3329"/>
              <a:ext cx="2244" cy="2244"/>
            </a:xfrm>
            <a:prstGeom prst="ellipse">
              <a:avLst/>
            </a:prstGeom>
            <a:solidFill>
              <a:srgbClr val="C0192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endParaRPr lang="zh-CN" altLang="en-US" sz="1200" kern="0">
                <a:latin typeface="微软雅黑" panose="020B0503020204020204" charset="-122"/>
                <a:ea typeface="微软雅黑" panose="020B0503020204020204" charset="-122"/>
              </a:endParaRPr>
            </a:p>
          </p:txBody>
        </p:sp>
        <p:sp>
          <p:nvSpPr>
            <p:cNvPr id="12" name="Freeform 7"/>
            <p:cNvSpPr/>
            <p:nvPr/>
          </p:nvSpPr>
          <p:spPr>
            <a:xfrm>
              <a:off x="1181" y="3943"/>
              <a:ext cx="12354" cy="2208"/>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007089"/>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defTabSz="685800">
                <a:defRPr/>
              </a:pPr>
              <a:endParaRPr lang="en-US" sz="1200" dirty="0">
                <a:latin typeface="微软雅黑" panose="020B0503020204020204" charset="-122"/>
                <a:ea typeface="微软雅黑" panose="020B0503020204020204" charset="-122"/>
              </a:endParaRPr>
            </a:p>
          </p:txBody>
        </p:sp>
        <p:grpSp>
          <p:nvGrpSpPr>
            <p:cNvPr id="13" name="组合 12"/>
            <p:cNvGrpSpPr/>
            <p:nvPr/>
          </p:nvGrpSpPr>
          <p:grpSpPr>
            <a:xfrm>
              <a:off x="13321" y="4689"/>
              <a:ext cx="1531" cy="1145"/>
              <a:chOff x="6054436" y="2405136"/>
              <a:chExt cx="849820" cy="635481"/>
            </a:xfrm>
            <a:effectLst>
              <a:outerShdw blurRad="50800" dist="38100" dir="5400000" algn="t" rotWithShape="0">
                <a:prstClr val="black">
                  <a:alpha val="40000"/>
                </a:prstClr>
              </a:outerShdw>
            </a:effectLst>
          </p:grpSpPr>
          <p:sp>
            <p:nvSpPr>
              <p:cNvPr id="14"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15"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16"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17"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18"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19" name="Freeform 108"/>
              <p:cNvSpPr/>
              <p:nvPr/>
            </p:nvSpPr>
            <p:spPr bwMode="auto">
              <a:xfrm rot="2700000">
                <a:off x="6407802"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C01920"/>
              </a:solidFill>
              <a:ln>
                <a:noFill/>
              </a:ln>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2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2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57"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defTabSz="685800">
                  <a:defRPr/>
                </a:pPr>
                <a:endParaRPr lang="en-US" sz="1200" dirty="0">
                  <a:latin typeface="微软雅黑" panose="020B0503020204020204" charset="-122"/>
                  <a:ea typeface="微软雅黑" panose="020B0503020204020204" charset="-122"/>
                </a:endParaRPr>
              </a:p>
            </p:txBody>
          </p:sp>
          <p:sp>
            <p:nvSpPr>
              <p:cNvPr id="58"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endParaRPr lang="en-US" sz="1200" dirty="0">
                  <a:solidFill>
                    <a:schemeClr val="tx1"/>
                  </a:solidFill>
                  <a:latin typeface="微软雅黑" panose="020B0503020204020204" charset="-122"/>
                  <a:ea typeface="微软雅黑" panose="020B0503020204020204" charset="-122"/>
                </a:endParaRPr>
              </a:p>
            </p:txBody>
          </p:sp>
        </p:grpSp>
        <p:grpSp>
          <p:nvGrpSpPr>
            <p:cNvPr id="59" name="组合 58"/>
            <p:cNvGrpSpPr/>
            <p:nvPr/>
          </p:nvGrpSpPr>
          <p:grpSpPr>
            <a:xfrm>
              <a:off x="5909" y="3313"/>
              <a:ext cx="1726" cy="1726"/>
              <a:chOff x="304800" y="673100"/>
              <a:chExt cx="4000500" cy="4000500"/>
            </a:xfrm>
            <a:solidFill>
              <a:srgbClr val="C01920"/>
            </a:solidFill>
            <a:effectLst>
              <a:outerShdw blurRad="444500" dist="254000" dir="8100000" algn="tr" rotWithShape="0">
                <a:prstClr val="black">
                  <a:alpha val="50000"/>
                </a:prstClr>
              </a:outerShdw>
            </a:effectLst>
          </p:grpSpPr>
          <p:sp>
            <p:nvSpPr>
              <p:cNvPr id="60" name="同心圆 1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685800">
                  <a:defRPr/>
                </a:pPr>
                <a:endParaRPr lang="zh-CN" altLang="en-US" sz="1200" kern="0">
                  <a:latin typeface="微软雅黑" panose="020B0503020204020204" charset="-122"/>
                  <a:ea typeface="微软雅黑" panose="020B0503020204020204" charset="-122"/>
                </a:endParaRPr>
              </a:p>
            </p:txBody>
          </p:sp>
          <p:sp>
            <p:nvSpPr>
              <p:cNvPr id="61" name="椭圆 60"/>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685800">
                  <a:defRPr/>
                </a:pPr>
                <a:endParaRPr lang="zh-CN" altLang="en-US" sz="1200" kern="0">
                  <a:latin typeface="微软雅黑" panose="020B0503020204020204" charset="-122"/>
                  <a:ea typeface="微软雅黑" panose="020B0503020204020204" charset="-122"/>
                </a:endParaRPr>
              </a:p>
            </p:txBody>
          </p:sp>
        </p:grpSp>
        <p:grpSp>
          <p:nvGrpSpPr>
            <p:cNvPr id="62" name="Group 30"/>
            <p:cNvGrpSpPr/>
            <p:nvPr/>
          </p:nvGrpSpPr>
          <p:grpSpPr>
            <a:xfrm>
              <a:off x="10817" y="6805"/>
              <a:ext cx="572" cy="501"/>
              <a:chOff x="3175" y="-1587"/>
              <a:chExt cx="490538" cy="430212"/>
            </a:xfrm>
            <a:solidFill>
              <a:schemeClr val="bg2">
                <a:lumMod val="90000"/>
              </a:schemeClr>
            </a:solidFill>
          </p:grpSpPr>
          <p:sp>
            <p:nvSpPr>
              <p:cNvPr id="63"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id-ID" sz="1200">
                  <a:latin typeface="微软雅黑" panose="020B0503020204020204" charset="-122"/>
                  <a:ea typeface="微软雅黑" panose="020B0503020204020204" charset="-122"/>
                </a:endParaRPr>
              </a:p>
            </p:txBody>
          </p:sp>
          <p:sp>
            <p:nvSpPr>
              <p:cNvPr id="64"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id-ID" sz="1200">
                  <a:latin typeface="微软雅黑" panose="020B0503020204020204" charset="-122"/>
                  <a:ea typeface="微软雅黑" panose="020B0503020204020204" charset="-122"/>
                </a:endParaRPr>
              </a:p>
            </p:txBody>
          </p:sp>
        </p:grpSp>
        <p:sp>
          <p:nvSpPr>
            <p:cNvPr id="65" name="Freeform 50"/>
            <p:cNvSpPr>
              <a:spLocks noEditPoints="1"/>
            </p:cNvSpPr>
            <p:nvPr/>
          </p:nvSpPr>
          <p:spPr bwMode="auto">
            <a:xfrm>
              <a:off x="2824" y="5270"/>
              <a:ext cx="472" cy="594"/>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2">
                <a:lumMod val="90000"/>
              </a:schemeClr>
            </a:solidFill>
            <a:ln w="9525">
              <a:noFill/>
              <a:round/>
            </a:ln>
          </p:spPr>
          <p:txBody>
            <a:bodyPr vert="horz" wrap="square" lIns="182880" tIns="91440" rIns="182880" bIns="91440" numCol="1" anchor="t" anchorCtr="0" compatLnSpc="1"/>
            <a:lstStyle/>
            <a:p>
              <a:pPr defTabSz="685800">
                <a:defRPr/>
              </a:pPr>
              <a:endParaRPr lang="ko-KR" altLang="en-US" sz="1200">
                <a:latin typeface="微软雅黑" panose="020B0503020204020204" charset="-122"/>
                <a:ea typeface="Malgun Gothic" panose="020B0503020000020004" pitchFamily="34" charset="-127"/>
              </a:endParaRPr>
            </a:p>
          </p:txBody>
        </p:sp>
        <p:sp>
          <p:nvSpPr>
            <p:cNvPr id="66" name="Freeform 48"/>
            <p:cNvSpPr>
              <a:spLocks noEditPoints="1"/>
            </p:cNvSpPr>
            <p:nvPr/>
          </p:nvSpPr>
          <p:spPr bwMode="auto">
            <a:xfrm>
              <a:off x="6555" y="5809"/>
              <a:ext cx="436" cy="638"/>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2">
                <a:lumMod val="90000"/>
              </a:schemeClr>
            </a:solidFill>
            <a:ln w="9525">
              <a:noFill/>
              <a:round/>
            </a:ln>
          </p:spPr>
          <p:txBody>
            <a:bodyPr vert="horz" wrap="square" lIns="182880" tIns="91440" rIns="182880" bIns="91440" numCol="1" anchor="t" anchorCtr="0" compatLnSpc="1"/>
            <a:lstStyle/>
            <a:p>
              <a:pPr defTabSz="685800">
                <a:defRPr/>
              </a:pPr>
              <a:endParaRPr lang="ko-KR" altLang="en-US" sz="1200">
                <a:latin typeface="微软雅黑" panose="020B0503020204020204" charset="-122"/>
                <a:ea typeface="Malgun Gothic" panose="020B0503020000020004" pitchFamily="34" charset="-127"/>
              </a:endParaRPr>
            </a:p>
          </p:txBody>
        </p:sp>
        <p:grpSp>
          <p:nvGrpSpPr>
            <p:cNvPr id="67" name="Group 18"/>
            <p:cNvGrpSpPr/>
            <p:nvPr/>
          </p:nvGrpSpPr>
          <p:grpSpPr>
            <a:xfrm>
              <a:off x="15799" y="6104"/>
              <a:ext cx="562" cy="562"/>
              <a:chOff x="6350" y="4763"/>
              <a:chExt cx="492125" cy="492125"/>
            </a:xfrm>
            <a:solidFill>
              <a:schemeClr val="bg2">
                <a:lumMod val="90000"/>
              </a:schemeClr>
            </a:solidFill>
          </p:grpSpPr>
          <p:sp>
            <p:nvSpPr>
              <p:cNvPr id="68"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id-ID" sz="1200">
                  <a:latin typeface="微软雅黑" panose="020B0503020204020204" charset="-122"/>
                  <a:ea typeface="微软雅黑" panose="020B0503020204020204" charset="-122"/>
                  <a:cs typeface="Roboto Condensed" panose="02000000000000000000"/>
                </a:endParaRPr>
              </a:p>
            </p:txBody>
          </p:sp>
          <p:sp>
            <p:nvSpPr>
              <p:cNvPr id="69"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id-ID" sz="1200">
                  <a:latin typeface="微软雅黑" panose="020B0503020204020204" charset="-122"/>
                  <a:ea typeface="微软雅黑" panose="020B0503020204020204" charset="-122"/>
                  <a:cs typeface="Roboto Condensed" panose="02000000000000000000"/>
                </a:endParaRPr>
              </a:p>
            </p:txBody>
          </p:sp>
          <p:sp>
            <p:nvSpPr>
              <p:cNvPr id="7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id-ID" sz="1200">
                  <a:latin typeface="微软雅黑" panose="020B0503020204020204" charset="-122"/>
                  <a:ea typeface="微软雅黑" panose="020B0503020204020204" charset="-122"/>
                  <a:cs typeface="Roboto Condensed" panose="02000000000000000000"/>
                </a:endParaRPr>
              </a:p>
            </p:txBody>
          </p:sp>
        </p:grpSp>
        <p:sp>
          <p:nvSpPr>
            <p:cNvPr id="71" name="TextBox 26"/>
            <p:cNvSpPr txBox="1"/>
            <p:nvPr/>
          </p:nvSpPr>
          <p:spPr>
            <a:xfrm>
              <a:off x="1594" y="6104"/>
              <a:ext cx="2932" cy="4269"/>
            </a:xfrm>
            <a:prstGeom prst="rect">
              <a:avLst/>
            </a:prstGeom>
            <a:noFill/>
          </p:spPr>
          <p:txBody>
            <a:bodyPr wrap="square" lIns="137197" tIns="68597" rIns="137197" bIns="68597" rtlCol="0">
              <a:spAutoFit/>
            </a:bodyPr>
            <a:lstStyle/>
            <a:p>
              <a:pPr defTabSz="685800">
                <a:lnSpc>
                  <a:spcPct val="130000"/>
                </a:lnSpc>
                <a:defRPr/>
              </a:pPr>
              <a:r>
                <a:rPr lang="zh-CN" altLang="en-US" sz="1200" b="1" kern="0" dirty="0">
                  <a:latin typeface="微软雅黑" panose="020B0503020204020204" charset="-122"/>
                  <a:ea typeface="微软雅黑" panose="020B0503020204020204" charset="-122"/>
                </a:rPr>
                <a:t>研发团队   专业可靠</a:t>
              </a:r>
              <a:endParaRPr lang="en-US" altLang="zh-CN" sz="1200" b="1" kern="0" dirty="0">
                <a:latin typeface="微软雅黑" panose="020B0503020204020204" charset="-122"/>
                <a:ea typeface="微软雅黑" panose="020B0503020204020204" charset="-122"/>
              </a:endParaRPr>
            </a:p>
            <a:p>
              <a:pPr defTabSz="685800">
                <a:lnSpc>
                  <a:spcPct val="130000"/>
                </a:lnSpc>
                <a:defRPr/>
              </a:pPr>
              <a:r>
                <a:rPr lang="zh-CN" altLang="en-US" sz="1200" kern="0" dirty="0">
                  <a:latin typeface="微软雅黑" panose="020B0503020204020204" charset="-122"/>
                  <a:ea typeface="微软雅黑" panose="020B0503020204020204" charset="-122"/>
                </a:rPr>
                <a:t>北大法宝</a:t>
              </a:r>
              <a:r>
                <a:rPr lang="en-US" altLang="zh-CN" sz="1200" kern="0" dirty="0">
                  <a:latin typeface="微软雅黑" panose="020B0503020204020204" charset="-122"/>
                  <a:ea typeface="微软雅黑" panose="020B0503020204020204" charset="-122"/>
                </a:rPr>
                <a:t>30</a:t>
              </a:r>
              <a:r>
                <a:rPr lang="zh-CN" altLang="en-US" sz="1200" kern="0" dirty="0">
                  <a:latin typeface="微软雅黑" panose="020B0503020204020204" charset="-122"/>
                  <a:ea typeface="微软雅黑" panose="020B0503020204020204" charset="-122"/>
                </a:rPr>
                <a:t>年产品经验，研发团队拥有法律信息处理，法律工作流程开发的丰富经验。</a:t>
              </a:r>
            </a:p>
          </p:txBody>
        </p:sp>
        <p:sp>
          <p:nvSpPr>
            <p:cNvPr id="72" name="TextBox 27"/>
            <p:cNvSpPr txBox="1"/>
            <p:nvPr/>
          </p:nvSpPr>
          <p:spPr>
            <a:xfrm>
              <a:off x="5166" y="6735"/>
              <a:ext cx="3212" cy="5265"/>
            </a:xfrm>
            <a:prstGeom prst="rect">
              <a:avLst/>
            </a:prstGeom>
            <a:noFill/>
          </p:spPr>
          <p:txBody>
            <a:bodyPr wrap="square" lIns="137197" tIns="68597" rIns="137197" bIns="68597" rtlCol="0">
              <a:spAutoFit/>
            </a:bodyPr>
            <a:lstStyle/>
            <a:p>
              <a:pPr defTabSz="685800">
                <a:lnSpc>
                  <a:spcPct val="130000"/>
                </a:lnSpc>
                <a:defRPr/>
              </a:pPr>
              <a:r>
                <a:rPr lang="zh-CN" altLang="en-US" sz="1200" b="1" kern="0" dirty="0">
                  <a:latin typeface="微软雅黑" panose="020B0503020204020204" charset="-122"/>
                  <a:ea typeface="微软雅黑" panose="020B0503020204020204" charset="-122"/>
                </a:rPr>
                <a:t>   采编队伍   经验丰富</a:t>
              </a:r>
              <a:endParaRPr lang="en-US" altLang="zh-CN" sz="1200" b="1" kern="0" dirty="0">
                <a:latin typeface="微软雅黑" panose="020B0503020204020204" charset="-122"/>
                <a:ea typeface="微软雅黑" panose="020B0503020204020204" charset="-122"/>
              </a:endParaRPr>
            </a:p>
            <a:p>
              <a:pPr algn="just" defTabSz="685800">
                <a:lnSpc>
                  <a:spcPct val="130000"/>
                </a:lnSpc>
                <a:defRPr/>
              </a:pPr>
              <a:r>
                <a:rPr lang="zh-CN" altLang="en-US" sz="1200" kern="0" dirty="0">
                  <a:latin typeface="微软雅黑" panose="020B0503020204020204" charset="-122"/>
                  <a:ea typeface="微软雅黑" panose="020B0503020204020204" charset="-122"/>
                </a:rPr>
                <a:t>采编工作人员皆为法律专业，</a:t>
              </a:r>
              <a:r>
                <a:rPr lang="en-US" altLang="zh-CN" sz="1200" kern="0" dirty="0">
                  <a:latin typeface="微软雅黑" panose="020B0503020204020204" charset="-122"/>
                  <a:ea typeface="微软雅黑" panose="020B0503020204020204" charset="-122"/>
                </a:rPr>
                <a:t>80%</a:t>
              </a:r>
              <a:r>
                <a:rPr lang="zh-CN" altLang="en-US" sz="1200" kern="0" dirty="0">
                  <a:latin typeface="微软雅黑" panose="020B0503020204020204" charset="-122"/>
                  <a:ea typeface="微软雅黑" panose="020B0503020204020204" charset="-122"/>
                </a:rPr>
                <a:t>的成员具有硕士以上学历，平均采编经验达到</a:t>
              </a:r>
              <a:r>
                <a:rPr lang="en-US" altLang="zh-CN" sz="1200" kern="0" dirty="0">
                  <a:latin typeface="微软雅黑" panose="020B0503020204020204" charset="-122"/>
                  <a:ea typeface="微软雅黑" panose="020B0503020204020204" charset="-122"/>
                </a:rPr>
                <a:t>5</a:t>
              </a:r>
              <a:r>
                <a:rPr lang="zh-CN" altLang="en-US" sz="1200" kern="0" dirty="0">
                  <a:latin typeface="微软雅黑" panose="020B0503020204020204" charset="-122"/>
                  <a:ea typeface="微软雅黑" panose="020B0503020204020204" charset="-122"/>
                </a:rPr>
                <a:t>年以上，能从法律专业角度对法律信息进行细腻加工。</a:t>
              </a:r>
            </a:p>
          </p:txBody>
        </p:sp>
        <p:sp>
          <p:nvSpPr>
            <p:cNvPr id="73" name="TextBox 28"/>
            <p:cNvSpPr txBox="1"/>
            <p:nvPr/>
          </p:nvSpPr>
          <p:spPr>
            <a:xfrm>
              <a:off x="9184" y="7402"/>
              <a:ext cx="3939" cy="4767"/>
            </a:xfrm>
            <a:prstGeom prst="rect">
              <a:avLst/>
            </a:prstGeom>
            <a:noFill/>
          </p:spPr>
          <p:txBody>
            <a:bodyPr wrap="square" lIns="137197" tIns="68597" rIns="137197" bIns="68597" rtlCol="0">
              <a:spAutoFit/>
            </a:bodyPr>
            <a:lstStyle/>
            <a:p>
              <a:pPr defTabSz="685800">
                <a:lnSpc>
                  <a:spcPct val="130000"/>
                </a:lnSpc>
                <a:defRPr/>
              </a:pPr>
              <a:r>
                <a:rPr lang="zh-CN" altLang="en-US" sz="1200" b="1" kern="0" dirty="0">
                  <a:latin typeface="微软雅黑" panose="020B0503020204020204" charset="-122"/>
                  <a:ea typeface="微软雅黑" panose="020B0503020204020204" charset="-122"/>
                </a:rPr>
                <a:t>        审控程序   严格执行</a:t>
              </a:r>
              <a:endParaRPr lang="en-US" altLang="zh-CN" sz="1200" b="1" kern="0" dirty="0">
                <a:latin typeface="微软雅黑" panose="020B0503020204020204" charset="-122"/>
                <a:ea typeface="微软雅黑" panose="020B0503020204020204" charset="-122"/>
              </a:endParaRPr>
            </a:p>
            <a:p>
              <a:pPr algn="just" defTabSz="685800">
                <a:lnSpc>
                  <a:spcPct val="130000"/>
                </a:lnSpc>
                <a:defRPr/>
              </a:pPr>
              <a:r>
                <a:rPr lang="zh-CN" altLang="en-US" sz="1200" kern="0" dirty="0">
                  <a:latin typeface="微软雅黑" panose="020B0503020204020204" charset="-122"/>
                  <a:ea typeface="微软雅黑" panose="020B0503020204020204" charset="-122"/>
                </a:rPr>
                <a:t>北大法宝有严格的校对程序保证了法律的严肃性和文本可靠性，所有数据都要通过收录编辑、机器校对、人工校对三重核查，文本错误率控制在万分之二。</a:t>
              </a:r>
            </a:p>
          </p:txBody>
        </p:sp>
        <p:sp>
          <p:nvSpPr>
            <p:cNvPr id="74" name="TextBox 29"/>
            <p:cNvSpPr txBox="1"/>
            <p:nvPr/>
          </p:nvSpPr>
          <p:spPr>
            <a:xfrm>
              <a:off x="14205" y="6805"/>
              <a:ext cx="3605" cy="4767"/>
            </a:xfrm>
            <a:prstGeom prst="rect">
              <a:avLst/>
            </a:prstGeom>
            <a:noFill/>
          </p:spPr>
          <p:txBody>
            <a:bodyPr wrap="square" lIns="137197" tIns="68597" rIns="137197" bIns="68597" rtlCol="0">
              <a:spAutoFit/>
            </a:bodyPr>
            <a:lstStyle/>
            <a:p>
              <a:pPr algn="just" defTabSz="685800">
                <a:lnSpc>
                  <a:spcPct val="130000"/>
                </a:lnSpc>
                <a:defRPr/>
              </a:pPr>
              <a:r>
                <a:rPr lang="zh-CN" altLang="en-US" sz="1200" kern="0" dirty="0">
                  <a:latin typeface="微软雅黑" panose="020B0503020204020204" charset="-122"/>
                  <a:ea typeface="微软雅黑" panose="020B0503020204020204" charset="-122"/>
                </a:rPr>
                <a:t>北大法宝通过</a:t>
              </a:r>
              <a:r>
                <a:rPr lang="en-US" altLang="zh-CN" sz="1200" kern="0" dirty="0">
                  <a:latin typeface="微软雅黑" panose="020B0503020204020204" charset="-122"/>
                  <a:ea typeface="微软雅黑" panose="020B0503020204020204" charset="-122"/>
                </a:rPr>
                <a:t>ISO9000</a:t>
              </a:r>
              <a:r>
                <a:rPr lang="zh-CN" altLang="en-US" sz="1200" kern="0" dirty="0">
                  <a:latin typeface="微软雅黑" panose="020B0503020204020204" charset="-122"/>
                  <a:ea typeface="微软雅黑" panose="020B0503020204020204" charset="-122"/>
                </a:rPr>
                <a:t>质量管理体系认证，产品从需求调研、数据整理、产品开发到验收交付、售后服务等按过程严格按照质量管理标准执行，确保每一环节严格无误。</a:t>
              </a:r>
            </a:p>
          </p:txBody>
        </p:sp>
        <p:sp>
          <p:nvSpPr>
            <p:cNvPr id="75" name="椭圆 74"/>
            <p:cNvSpPr/>
            <p:nvPr/>
          </p:nvSpPr>
          <p:spPr>
            <a:xfrm>
              <a:off x="10373" y="5042"/>
              <a:ext cx="1458" cy="1458"/>
            </a:xfrm>
            <a:prstGeom prst="ellipse">
              <a:avLst/>
            </a:prstGeom>
            <a:solidFill>
              <a:srgbClr val="C0192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r>
                <a:rPr lang="en-US" altLang="zh-CN" sz="1200" kern="0" dirty="0">
                  <a:latin typeface="微软雅黑" panose="020B0503020204020204" charset="-122"/>
                  <a:ea typeface="微软雅黑" panose="020B0503020204020204" charset="-122"/>
                </a:rPr>
                <a:t>  </a:t>
              </a:r>
            </a:p>
          </p:txBody>
        </p:sp>
        <p:sp>
          <p:nvSpPr>
            <p:cNvPr id="76" name="椭圆 75"/>
            <p:cNvSpPr/>
            <p:nvPr/>
          </p:nvSpPr>
          <p:spPr>
            <a:xfrm>
              <a:off x="2332" y="3329"/>
              <a:ext cx="1458" cy="1458"/>
            </a:xfrm>
            <a:prstGeom prst="ellipse">
              <a:avLst/>
            </a:prstGeom>
            <a:solidFill>
              <a:srgbClr val="C0192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685800">
                <a:defRPr/>
              </a:pPr>
              <a:endParaRPr lang="zh-CN" altLang="en-US" sz="1200" kern="0">
                <a:latin typeface="微软雅黑" panose="020B0503020204020204" charset="-122"/>
                <a:ea typeface="微软雅黑" panose="020B0503020204020204" charset="-122"/>
              </a:endParaRPr>
            </a:p>
          </p:txBody>
        </p:sp>
        <p:sp>
          <p:nvSpPr>
            <p:cNvPr id="77" name="矩形 76"/>
            <p:cNvSpPr/>
            <p:nvPr/>
          </p:nvSpPr>
          <p:spPr>
            <a:xfrm>
              <a:off x="14925" y="4157"/>
              <a:ext cx="2285" cy="538"/>
            </a:xfrm>
            <a:prstGeom prst="rect">
              <a:avLst/>
            </a:prstGeom>
          </p:spPr>
          <p:txBody>
            <a:bodyPr wrap="square" lIns="137178" tIns="68589" rIns="137178" bIns="68589">
              <a:spAutoFit/>
            </a:bodyPr>
            <a:lstStyle/>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“质量” 保证</a:t>
              </a:r>
            </a:p>
          </p:txBody>
        </p:sp>
        <p:sp>
          <p:nvSpPr>
            <p:cNvPr id="78" name="文本框 77"/>
            <p:cNvSpPr txBox="1"/>
            <p:nvPr/>
          </p:nvSpPr>
          <p:spPr>
            <a:xfrm>
              <a:off x="2673" y="3791"/>
              <a:ext cx="1500" cy="465"/>
            </a:xfrm>
            <a:prstGeom prst="rect">
              <a:avLst/>
            </a:prstGeom>
            <a:noFill/>
          </p:spPr>
          <p:txBody>
            <a:bodyPr wrap="square" rtlCol="0">
              <a:spAutoFit/>
            </a:bodyPr>
            <a:lstStyle/>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团队</a:t>
              </a:r>
            </a:p>
          </p:txBody>
        </p:sp>
        <p:sp>
          <p:nvSpPr>
            <p:cNvPr id="79" name="文本框 78"/>
            <p:cNvSpPr txBox="1"/>
            <p:nvPr/>
          </p:nvSpPr>
          <p:spPr>
            <a:xfrm>
              <a:off x="6405" y="3898"/>
              <a:ext cx="1108" cy="465"/>
            </a:xfrm>
            <a:prstGeom prst="rect">
              <a:avLst/>
            </a:prstGeom>
            <a:noFill/>
          </p:spPr>
          <p:txBody>
            <a:bodyPr wrap="square" rtlCol="0">
              <a:spAutoFit/>
            </a:bodyPr>
            <a:lstStyle/>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经验</a:t>
              </a:r>
            </a:p>
          </p:txBody>
        </p:sp>
        <p:sp>
          <p:nvSpPr>
            <p:cNvPr id="80" name="文本框 79"/>
            <p:cNvSpPr txBox="1"/>
            <p:nvPr/>
          </p:nvSpPr>
          <p:spPr>
            <a:xfrm>
              <a:off x="10737" y="5518"/>
              <a:ext cx="1137" cy="465"/>
            </a:xfrm>
            <a:prstGeom prst="rect">
              <a:avLst/>
            </a:prstGeom>
            <a:noFill/>
          </p:spPr>
          <p:txBody>
            <a:bodyPr wrap="square" rtlCol="0">
              <a:spAutoFit/>
            </a:bodyPr>
            <a:lstStyle/>
            <a:p>
              <a:pPr defTabSz="685800">
                <a:lnSpc>
                  <a:spcPct val="120000"/>
                </a:lnSpc>
                <a:defRPr/>
              </a:pPr>
              <a:r>
                <a:rPr lang="zh-CN" altLang="en-US" sz="1200" b="1" dirty="0">
                  <a:solidFill>
                    <a:schemeClr val="bg1"/>
                  </a:solidFill>
                  <a:latin typeface="微软雅黑" panose="020B0503020204020204" charset="-122"/>
                  <a:ea typeface="微软雅黑" panose="020B0503020204020204" charset="-122"/>
                </a:rPr>
                <a:t>程序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6"/>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custDataLst>
              <p:tags r:id="rId1"/>
            </p:custDataLst>
          </p:nvPr>
        </p:nvGrpSpPr>
        <p:grpSpPr>
          <a:xfrm>
            <a:off x="4283256" y="2519510"/>
            <a:ext cx="4314661" cy="1032934"/>
            <a:chOff x="1221385" y="2596034"/>
            <a:chExt cx="2886529" cy="653143"/>
          </a:xfrm>
        </p:grpSpPr>
        <p:sp>
          <p:nvSpPr>
            <p:cNvPr id="3" name="矩形 2"/>
            <p:cNvSpPr/>
            <p:nvPr>
              <p:custDataLst>
                <p:tags r:id="rId3"/>
              </p:custDataLst>
            </p:nvPr>
          </p:nvSpPr>
          <p:spPr>
            <a:xfrm>
              <a:off x="1221385" y="2596034"/>
              <a:ext cx="2886529" cy="653143"/>
            </a:xfrm>
            <a:prstGeom prst="rect">
              <a:avLst/>
            </a:prstGeom>
            <a:noFill/>
            <a:ln w="6350">
              <a:solidFill>
                <a:srgbClr val="C00000"/>
              </a:solidFill>
            </a:ln>
          </p:spPr>
          <p:style>
            <a:lnRef idx="2">
              <a:srgbClr val="FC6C5C">
                <a:shade val="50000"/>
              </a:srgbClr>
            </a:lnRef>
            <a:fillRef idx="1">
              <a:srgbClr val="FC6C5C"/>
            </a:fillRef>
            <a:effectRef idx="0">
              <a:srgbClr val="FC6C5C"/>
            </a:effectRef>
            <a:fontRef idx="minor">
              <a:sysClr val="window" lastClr="FFFFFF"/>
            </a:fontRef>
          </p:style>
          <p:txBody>
            <a:bodyPr lIns="864000" rtlCol="0" anchor="ctr">
              <a:normAutofit/>
            </a:bodyPr>
            <a:lstStyle/>
            <a:p>
              <a:endParaRPr lang="zh-CN" altLang="en-US" dirty="0">
                <a:solidFill>
                  <a:srgbClr val="FC6C5C">
                    <a:lumMod val="75000"/>
                  </a:srgbClr>
                </a:solidFill>
              </a:endParaRPr>
            </a:p>
          </p:txBody>
        </p:sp>
        <p:sp>
          <p:nvSpPr>
            <p:cNvPr id="4" name="矩形 3"/>
            <p:cNvSpPr/>
            <p:nvPr>
              <p:custDataLst>
                <p:tags r:id="rId4"/>
              </p:custDataLst>
            </p:nvPr>
          </p:nvSpPr>
          <p:spPr>
            <a:xfrm>
              <a:off x="1360979" y="2682392"/>
              <a:ext cx="579438" cy="480745"/>
            </a:xfrm>
            <a:prstGeom prst="rect">
              <a:avLst/>
            </a:prstGeom>
            <a:solidFill>
              <a:srgbClr val="C00000"/>
            </a:solidFill>
            <a:ln>
              <a:noFill/>
            </a:ln>
          </p:spPr>
          <p:style>
            <a:lnRef idx="2">
              <a:srgbClr val="FC6C5C">
                <a:shade val="50000"/>
              </a:srgbClr>
            </a:lnRef>
            <a:fillRef idx="1">
              <a:srgbClr val="FC6C5C"/>
            </a:fillRef>
            <a:effectRef idx="0">
              <a:srgbClr val="FC6C5C"/>
            </a:effectRef>
            <a:fontRef idx="minor">
              <a:sysClr val="window" lastClr="FFFFFF"/>
            </a:fontRef>
          </p:style>
          <p:txBody>
            <a:bodyPr wrap="none" lIns="0" tIns="0" rIns="0" bIns="0" rtlCol="0" anchor="ctr">
              <a:normAutofit/>
            </a:bodyPr>
            <a:lstStyle/>
            <a:p>
              <a:pPr algn="ctr"/>
              <a:r>
                <a:rPr lang="en-US" altLang="zh-CN" sz="2400">
                  <a:solidFill>
                    <a:sysClr val="window" lastClr="FFFFFF"/>
                  </a:solidFill>
                </a:rPr>
                <a:t>02</a:t>
              </a:r>
              <a:endParaRPr lang="zh-CN" altLang="en-US" sz="2400">
                <a:solidFill>
                  <a:sysClr val="window" lastClr="FFFFFF"/>
                </a:solidFill>
              </a:endParaRPr>
            </a:p>
          </p:txBody>
        </p:sp>
      </p:grpSp>
      <p:sp>
        <p:nvSpPr>
          <p:cNvPr id="35" name="文本框 34"/>
          <p:cNvSpPr txBox="1"/>
          <p:nvPr>
            <p:custDataLst>
              <p:tags r:id="rId2"/>
            </p:custDataLst>
          </p:nvPr>
        </p:nvSpPr>
        <p:spPr>
          <a:xfrm>
            <a:off x="5522887" y="2719500"/>
            <a:ext cx="3224256" cy="632245"/>
          </a:xfrm>
          <a:prstGeom prst="rect">
            <a:avLst/>
          </a:prstGeom>
          <a:noFill/>
        </p:spPr>
        <p:txBody>
          <a:bodyPr wrap="square" rtlCol="0" anchor="ctr" anchorCtr="0">
            <a:normAutofit/>
          </a:bodyPr>
          <a:lstStyle/>
          <a:p>
            <a:pPr>
              <a:lnSpc>
                <a:spcPct val="120000"/>
              </a:lnSpc>
            </a:pPr>
            <a:r>
              <a:rPr lang="zh-CN" altLang="en-US" spc="150">
                <a:solidFill>
                  <a:srgbClr val="C00000"/>
                </a:solidFill>
                <a:latin typeface="微软雅黑" panose="020B0503020204020204" charset="-122"/>
                <a:ea typeface="微软雅黑" panose="020B0503020204020204" charset="-122"/>
              </a:rPr>
              <a:t>产品介绍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99160" y="793750"/>
            <a:ext cx="10393680" cy="460375"/>
          </a:xfrm>
          <a:prstGeom prst="rect">
            <a:avLst/>
          </a:prstGeom>
        </p:spPr>
        <p:txBody>
          <a:bodyPr wrap="square">
            <a:spAutoFit/>
          </a:bodyPr>
          <a:lstStyle/>
          <a:p>
            <a:pPr>
              <a:lnSpc>
                <a:spcPct val="150000"/>
              </a:lnSpc>
            </a:pPr>
            <a:r>
              <a:rPr lang="zh-CN" altLang="en-US" sz="1600" dirty="0">
                <a:latin typeface="微软雅黑" panose="020B0503020204020204" charset="-122"/>
                <a:ea typeface="微软雅黑" panose="020B0503020204020204" charset="-122"/>
              </a:rPr>
              <a:t>北大法宝是由北京大学法律人工智能实验室与北京北大英华科技有限公司联合推出的一款智能型法律信息检索系统</a:t>
            </a:r>
          </a:p>
        </p:txBody>
      </p: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3" name="图片 2" descr="Screen Shot 2019-08-29 at 11.44.46 AM"/>
          <p:cNvPicPr>
            <a:picLocks noChangeAspect="1"/>
          </p:cNvPicPr>
          <p:nvPr/>
        </p:nvPicPr>
        <p:blipFill>
          <a:blip r:embed="rId3"/>
          <a:stretch>
            <a:fillRect/>
          </a:stretch>
        </p:blipFill>
        <p:spPr>
          <a:xfrm>
            <a:off x="1577340" y="1365885"/>
            <a:ext cx="9281160" cy="47015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联合logo_灰"/>
          <p:cNvPicPr>
            <a:picLocks noChangeAspect="1"/>
          </p:cNvPicPr>
          <p:nvPr/>
        </p:nvPicPr>
        <p:blipFill>
          <a:blip r:embed="rId2"/>
          <a:stretch>
            <a:fillRect/>
          </a:stretch>
        </p:blipFill>
        <p:spPr>
          <a:xfrm>
            <a:off x="57785" y="6255385"/>
            <a:ext cx="5717540" cy="610235"/>
          </a:xfrm>
          <a:prstGeom prst="rect">
            <a:avLst/>
          </a:prstGeom>
        </p:spPr>
      </p:pic>
      <p:sp>
        <p:nvSpPr>
          <p:cNvPr id="7" name="矩形 6"/>
          <p:cNvSpPr/>
          <p:nvPr/>
        </p:nvSpPr>
        <p:spPr>
          <a:xfrm>
            <a:off x="57785" y="6179185"/>
            <a:ext cx="12046585" cy="76835"/>
          </a:xfrm>
          <a:prstGeom prst="rect">
            <a:avLst/>
          </a:prstGeom>
          <a:solidFill>
            <a:srgbClr val="C019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0220" y="3810"/>
            <a:ext cx="287020" cy="561975"/>
          </a:xfrm>
          <a:prstGeom prst="rect">
            <a:avLst/>
          </a:prstGeom>
          <a:solidFill>
            <a:srgbClr val="C0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490220" y="565785"/>
            <a:ext cx="3841115" cy="0"/>
          </a:xfrm>
          <a:prstGeom prst="line">
            <a:avLst/>
          </a:prstGeom>
          <a:ln>
            <a:solidFill>
              <a:srgbClr val="C019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08710" y="140970"/>
            <a:ext cx="2804160" cy="368300"/>
          </a:xfrm>
          <a:prstGeom prst="rect">
            <a:avLst/>
          </a:prstGeom>
          <a:noFill/>
        </p:spPr>
        <p:txBody>
          <a:bodyPr wrap="square" rtlCol="0">
            <a:spAutoFit/>
          </a:bodyPr>
          <a:lstStyle/>
          <a:p>
            <a:r>
              <a:rPr lang="zh-CN" altLang="en-US">
                <a:solidFill>
                  <a:srgbClr val="C00000"/>
                </a:solidFill>
                <a:latin typeface="微软雅黑" panose="020B0503020204020204" charset="-122"/>
                <a:ea typeface="微软雅黑" panose="020B0503020204020204" charset="-122"/>
              </a:rPr>
              <a:t>北大法宝检索系统介绍</a:t>
            </a:r>
          </a:p>
        </p:txBody>
      </p:sp>
      <p:pic>
        <p:nvPicPr>
          <p:cNvPr id="2" name="图片 1" descr="屏幕快照 2020-01-14 14.08.31"/>
          <p:cNvPicPr>
            <a:picLocks noChangeAspect="1"/>
          </p:cNvPicPr>
          <p:nvPr/>
        </p:nvPicPr>
        <p:blipFill>
          <a:blip r:embed="rId3"/>
          <a:srcRect b="1437"/>
          <a:stretch>
            <a:fillRect/>
          </a:stretch>
        </p:blipFill>
        <p:spPr>
          <a:xfrm>
            <a:off x="1108710" y="707390"/>
            <a:ext cx="10252075" cy="515175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1"/>
  <p:tag name="KSO_WM_UNIT_ID" val="custom20191708_12*m_h_i*1_1_1"/>
  <p:tag name="KSO_WM_TEMPLATE_CATEGORY" val="custom"/>
  <p:tag name="KSO_WM_TEMPLATE_INDEX" val="20191708"/>
  <p:tag name="KSO_WM_UNIT_LAYERLEVEL" val="1_1_1"/>
  <p:tag name="KSO_WM_TAG_VERSION" val="1.0"/>
  <p:tag name="KSO_WM_BEAUTIFY_FLAG" val="#wm#"/>
  <p:tag name="KSO_WM_UNIT_COLOR_SCHEME_SHAPE_ID" val="22"/>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1"/>
  <p:tag name="KSO_WM_UNIT_ID" val="custom20191708_12*m_h_i*1_1_1"/>
  <p:tag name="KSO_WM_TEMPLATE_CATEGORY" val="custom"/>
  <p:tag name="KSO_WM_TEMPLATE_INDEX" val="20191708"/>
  <p:tag name="KSO_WM_UNIT_LAYERLEVEL" val="1_1_1"/>
  <p:tag name="KSO_WM_TAG_VERSION" val="1.0"/>
  <p:tag name="KSO_WM_BEAUTIFY_FLAG" val="#wm#"/>
  <p:tag name="KSO_WM_UNIT_COLOR_SCHEME_SHAPE_ID" val="22"/>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1"/>
  <p:tag name="KSO_WM_UNIT_ID" val="custom20191708_12*m_h_i*1_1_1"/>
  <p:tag name="KSO_WM_TEMPLATE_CATEGORY" val="custom"/>
  <p:tag name="KSO_WM_TEMPLATE_INDEX" val="20191708"/>
  <p:tag name="KSO_WM_UNIT_LAYERLEVEL" val="1_1_1"/>
  <p:tag name="KSO_WM_TAG_VERSION" val="1.0"/>
  <p:tag name="KSO_WM_BEAUTIFY_FLAG" val="#wm#"/>
  <p:tag name="KSO_WM_UNIT_COLOR_SCHEME_SHAPE_ID" val="22"/>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2"/>
  <p:tag name="KSO_WM_UNIT_ID" val="custom20191708_12*m_h_i*1_1_2"/>
  <p:tag name="KSO_WM_TEMPLATE_CATEGORY" val="custom"/>
  <p:tag name="KSO_WM_TEMPLATE_INDEX" val="20191708"/>
  <p:tag name="KSO_WM_UNIT_LAYERLEVEL" val="1_1_1"/>
  <p:tag name="KSO_WM_TAG_VERSION" val="1.0"/>
  <p:tag name="KSO_WM_BEAUTIFY_FLAG" val="#wm#"/>
  <p:tag name="KSO_WM_UNIT_COLOR_SCHEME_SHAPE_ID" val="23"/>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1_1"/>
  <p:tag name="KSO_WM_UNIT_ID" val="custom20191708_12*m_h_i*1_1_1"/>
  <p:tag name="KSO_WM_TEMPLATE_CATEGORY" val="custom"/>
  <p:tag name="KSO_WM_TEMPLATE_INDEX" val="20191708"/>
  <p:tag name="KSO_WM_UNIT_LAYERLEVEL" val="1_1_1"/>
  <p:tag name="KSO_WM_TAG_VERSION" val="1.0"/>
  <p:tag name="KSO_WM_BEAUTIFY_FLAG" val="#wm#"/>
  <p:tag name="KSO_WM_UNIT_COLOR_SCHEME_SHAPE_ID" val="22"/>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6_1"/>
  <p:tag name="KSO_WM_UNIT_ID" val="custom20191708_12*m_h_i*1_6_1"/>
  <p:tag name="KSO_WM_TEMPLATE_CATEGORY" val="custom"/>
  <p:tag name="KSO_WM_TEMPLATE_INDEX" val="20191708"/>
  <p:tag name="KSO_WM_UNIT_LAYERLEVEL" val="1_1_1"/>
  <p:tag name="KSO_WM_TAG_VERSION" val="1.0"/>
  <p:tag name="KSO_WM_BEAUTIFY_FLAG" val="#wm#"/>
  <p:tag name="KSO_WM_UNIT_COLOR_SCHEME_SHAPE_ID" val="56"/>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6_2"/>
  <p:tag name="KSO_WM_UNIT_ID" val="custom20191708_12*m_h_i*1_6_2"/>
  <p:tag name="KSO_WM_TEMPLATE_CATEGORY" val="custom"/>
  <p:tag name="KSO_WM_TEMPLATE_INDEX" val="20191708"/>
  <p:tag name="KSO_WM_UNIT_LAYERLEVEL" val="1_1_1"/>
  <p:tag name="KSO_WM_TAG_VERSION" val="1.0"/>
  <p:tag name="KSO_WM_BEAUTIFY_FLAG" val="#wm#"/>
  <p:tag name="KSO_WM_UNIT_COLOR_SCHEME_SHAPE_ID" val="57"/>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694_6*i*1"/>
  <p:tag name="KSO_WM_TEMPLATE_CATEGORY" val="diagram"/>
  <p:tag name="KSO_WM_TEMPLATE_INDEX" val="694"/>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694_6*i*1"/>
  <p:tag name="KSO_WM_TEMPLATE_CATEGORY" val="diagram"/>
  <p:tag name="KSO_WM_TEMPLATE_INDEX" val="69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94_6*l_h_f*1_1_1"/>
  <p:tag name="KSO_WM_TEMPLATE_CATEGORY" val="diagram"/>
  <p:tag name="KSO_WM_TEMPLATE_INDEX" val="694"/>
  <p:tag name="KSO_WM_UNIT_LAYERLEVEL" val="1_1_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94_6*l_h_i*1_1_1"/>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94_6*l_h_i*1_1_2"/>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94_6*l_h_f*1_1_1"/>
  <p:tag name="KSO_WM_TEMPLATE_CATEGORY" val="diagram"/>
  <p:tag name="KSO_WM_TEMPLATE_INDEX" val="694"/>
  <p:tag name="KSO_WM_UNIT_LAYERLEVEL" val="1_1_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94_6*l_h_i*1_1_1"/>
  <p:tag name="KSO_WM_TEMPLATE_CATEGORY" val="diagram"/>
  <p:tag name="KSO_WM_TEMPLATE_INDEX" val="694"/>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94_6*l_h_i*1_1_2"/>
  <p:tag name="KSO_WM_TEMPLATE_CATEGORY" val="diagram"/>
  <p:tag name="KSO_WM_TEMPLATE_INDEX" val="69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6_1"/>
  <p:tag name="KSO_WM_UNIT_ID" val="custom20191708_12*m_h_i*1_6_1"/>
  <p:tag name="KSO_WM_TEMPLATE_CATEGORY" val="custom"/>
  <p:tag name="KSO_WM_TEMPLATE_INDEX" val="20191708"/>
  <p:tag name="KSO_WM_UNIT_LAYERLEVEL" val="1_1_1"/>
  <p:tag name="KSO_WM_TAG_VERSION" val="1.0"/>
  <p:tag name="KSO_WM_BEAUTIFY_FLAG" val="#wm#"/>
  <p:tag name="KSO_WM_UNIT_COLOR_SCHEME_SHAPE_ID" val="56"/>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6_2"/>
  <p:tag name="KSO_WM_UNIT_ID" val="custom20191708_12*m_h_i*1_6_2"/>
  <p:tag name="KSO_WM_TEMPLATE_CATEGORY" val="custom"/>
  <p:tag name="KSO_WM_TEMPLATE_INDEX" val="20191708"/>
  <p:tag name="KSO_WM_UNIT_LAYERLEVEL" val="1_1_1"/>
  <p:tag name="KSO_WM_TAG_VERSION" val="1.0"/>
  <p:tag name="KSO_WM_BEAUTIFY_FLAG" val="#wm#"/>
  <p:tag name="KSO_WM_UNIT_COLOR_SCHEME_SHAPE_ID" val="57"/>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6_1"/>
  <p:tag name="KSO_WM_UNIT_ID" val="custom20191708_12*m_h_i*1_6_1"/>
  <p:tag name="KSO_WM_TEMPLATE_CATEGORY" val="custom"/>
  <p:tag name="KSO_WM_TEMPLATE_INDEX" val="20191708"/>
  <p:tag name="KSO_WM_UNIT_LAYERLEVEL" val="1_1_1"/>
  <p:tag name="KSO_WM_TAG_VERSION" val="1.0"/>
  <p:tag name="KSO_WM_BEAUTIFY_FLAG" val="#wm#"/>
  <p:tag name="KSO_WM_UNIT_COLOR_SCHEME_SHAPE_ID" val="56"/>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m1-4"/>
  <p:tag name="KSO_WM_UNIT_TYPE" val="m_h_i"/>
  <p:tag name="KSO_WM_UNIT_INDEX" val="1_6_2"/>
  <p:tag name="KSO_WM_UNIT_ID" val="custom20191708_12*m_h_i*1_6_2"/>
  <p:tag name="KSO_WM_TEMPLATE_CATEGORY" val="custom"/>
  <p:tag name="KSO_WM_TEMPLATE_INDEX" val="20191708"/>
  <p:tag name="KSO_WM_UNIT_LAYERLEVEL" val="1_1_1"/>
  <p:tag name="KSO_WM_TAG_VERSION" val="1.0"/>
  <p:tag name="KSO_WM_BEAUTIFY_FLAG" val="#wm#"/>
  <p:tag name="KSO_WM_UNIT_COLOR_SCHEME_SHAPE_ID" val="57"/>
  <p:tag name="KSO_WM_UNIT_COLOR_SCHEME_PARENT_PAGE" val="0_5"/>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1823</Words>
  <Application>Microsoft Office PowerPoint</Application>
  <PresentationFormat>宽屏</PresentationFormat>
  <Paragraphs>204</Paragraphs>
  <Slides>39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39</vt:i4>
      </vt:variant>
    </vt:vector>
  </HeadingPairs>
  <TitlesOfParts>
    <vt:vector size="45" baseType="lpstr">
      <vt:lpstr>黑体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a243931608</dc:creator>
  <cp:lastModifiedBy>Kevin</cp:lastModifiedBy>
  <cp:revision>35</cp:revision>
  <dcterms:created xsi:type="dcterms:W3CDTF">2020-01-17T01:01:04Z</dcterms:created>
  <dcterms:modified xsi:type="dcterms:W3CDTF">2020-05-15T08:18:33Z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